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9" r:id="rId4"/>
    <p:sldId id="260" r:id="rId5"/>
    <p:sldId id="261" r:id="rId6"/>
    <p:sldId id="262" r:id="rId7"/>
    <p:sldId id="263" r:id="rId8"/>
    <p:sldId id="286" r:id="rId9"/>
    <p:sldId id="267" r:id="rId10"/>
    <p:sldId id="269" r:id="rId11"/>
    <p:sldId id="270" r:id="rId12"/>
    <p:sldId id="271" r:id="rId13"/>
    <p:sldId id="272" r:id="rId14"/>
    <p:sldId id="273" r:id="rId15"/>
    <p:sldId id="274" r:id="rId16"/>
    <p:sldId id="275" r:id="rId17"/>
    <p:sldId id="276" r:id="rId18"/>
    <p:sldId id="277" r:id="rId19"/>
    <p:sldId id="278" r:id="rId20"/>
    <p:sldId id="280" r:id="rId21"/>
    <p:sldId id="281" r:id="rId22"/>
    <p:sldId id="282" r:id="rId23"/>
    <p:sldId id="283" r:id="rId24"/>
    <p:sldId id="284" r:id="rId25"/>
    <p:sldId id="285" r:id="rId26"/>
    <p:sldId id="287" r:id="rId27"/>
  </p:sldIdLst>
  <p:sldSz cx="18288000" cy="10287000"/>
  <p:notesSz cx="6858000" cy="9144000"/>
  <p:embeddedFontLst>
    <p:embeddedFont>
      <p:font typeface="Arimo" panose="020B0604020202020204" pitchFamily="34" charset="0"/>
      <p:regular r:id="rId29"/>
      <p:bold r:id="rId30"/>
      <p:italic r:id="rId31"/>
      <p:boldItalic r:id="rId32"/>
    </p:embeddedFont>
    <p:embeddedFont>
      <p:font typeface="Calibri" panose="020F050202020403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hLbWlEZYeceGzVhCsfeyvGDrdfO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6"/>
    <p:restoredTop sz="65721"/>
  </p:normalViewPr>
  <p:slideViewPr>
    <p:cSldViewPr snapToGrid="0">
      <p:cViewPr varScale="1">
        <p:scale>
          <a:sx n="47" d="100"/>
          <a:sy n="47" d="100"/>
        </p:scale>
        <p:origin x="1960" y="2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6.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it-IT"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62" name="Google Shape;26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76" name="Google Shape;2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0" name="Google Shape;29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03" name="Google Shape;30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17" name="Google Shape;31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41" name="Google Shape;34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5" name="Google Shape;35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68" name="Google Shape;36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83" name="Google Shape;38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96" name="Google Shape;39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5" name="Google Shape;42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8" name="Google Shape;43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51" name="Google Shape;451;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64" name="Google Shape;46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77" name="Google Shape;477;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90" name="Google Shape;49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90" name="Google Shape;49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7725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
        <p:nvSpPr>
          <p:cNvPr id="124" name="Google Shape;12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37" name="Google Shape;13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52" name="Google Shape;15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6" name="Google Shape;1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80" name="Google Shape;18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a:extLst>
            <a:ext uri="{FF2B5EF4-FFF2-40B4-BE49-F238E27FC236}">
              <a16:creationId xmlns:a16="http://schemas.microsoft.com/office/drawing/2014/main" id="{BF569A62-F752-961E-0E6D-996F49DDAA64}"/>
            </a:ext>
          </a:extLst>
        </p:cNvPr>
        <p:cNvGrpSpPr/>
        <p:nvPr/>
      </p:nvGrpSpPr>
      <p:grpSpPr>
        <a:xfrm>
          <a:off x="0" y="0"/>
          <a:ext cx="0" cy="0"/>
          <a:chOff x="0" y="0"/>
          <a:chExt cx="0" cy="0"/>
        </a:xfrm>
      </p:grpSpPr>
      <p:sp>
        <p:nvSpPr>
          <p:cNvPr id="193" name="Google Shape;193;p9:notes">
            <a:extLst>
              <a:ext uri="{FF2B5EF4-FFF2-40B4-BE49-F238E27FC236}">
                <a16:creationId xmlns:a16="http://schemas.microsoft.com/office/drawing/2014/main" id="{DCC2DB75-222D-5752-7114-9290BAD7A5C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94" name="Google Shape;194;p9:notes">
            <a:extLst>
              <a:ext uri="{FF2B5EF4-FFF2-40B4-BE49-F238E27FC236}">
                <a16:creationId xmlns:a16="http://schemas.microsoft.com/office/drawing/2014/main" id="{12996989-E57F-AFCD-434A-6B2F6D5F14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47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IE" noProof="0" dirty="0"/>
          </a:p>
        </p:txBody>
      </p:sp>
      <p:sp>
        <p:nvSpPr>
          <p:cNvPr id="234" name="Google Shape;23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4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4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3"/>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43"/>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4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4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4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4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4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4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1792288" y="612775"/>
            <a:ext cx="5486400" cy="4114800"/>
          </a:xfrm>
          <a:prstGeom prst="rect">
            <a:avLst/>
          </a:prstGeom>
          <a:noFill/>
          <a:ln>
            <a:noFill/>
          </a:ln>
        </p:spPr>
      </p:sp>
      <p:sp>
        <p:nvSpPr>
          <p:cNvPr id="64" name="Google Shape;64;p4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4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9.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7" name="Google Shape;87;p1"/>
          <p:cNvSpPr/>
          <p:nvPr/>
        </p:nvSpPr>
        <p:spPr>
          <a:xfrm>
            <a:off x="13923397" y="7398521"/>
            <a:ext cx="4672957" cy="3178735"/>
          </a:xfrm>
          <a:custGeom>
            <a:avLst/>
            <a:gdLst/>
            <a:ahLst/>
            <a:cxnLst/>
            <a:rect l="l" t="t" r="r" b="b"/>
            <a:pathLst>
              <a:path w="4672957" h="3178735" extrusionOk="0">
                <a:moveTo>
                  <a:pt x="0" y="0"/>
                </a:moveTo>
                <a:lnTo>
                  <a:pt x="4672956" y="0"/>
                </a:lnTo>
                <a:lnTo>
                  <a:pt x="4672956" y="3178735"/>
                </a:lnTo>
                <a:lnTo>
                  <a:pt x="0" y="3178735"/>
                </a:lnTo>
                <a:lnTo>
                  <a:pt x="0" y="0"/>
                </a:lnTo>
                <a:close/>
              </a:path>
            </a:pathLst>
          </a:custGeom>
          <a:blipFill rotWithShape="1">
            <a:blip r:embed="rId3">
              <a:alphaModFix/>
            </a:blip>
            <a:stretch>
              <a:fillRect t="-7" b="-6"/>
            </a:stretch>
          </a:blipFill>
          <a:ln>
            <a:noFill/>
          </a:ln>
        </p:spPr>
        <p:txBody>
          <a:bodyPr/>
          <a:lstStyle/>
          <a:p>
            <a:endParaRPr lang="it-IT"/>
          </a:p>
        </p:txBody>
      </p:sp>
      <p:sp>
        <p:nvSpPr>
          <p:cNvPr id="88" name="Google Shape;88;p1"/>
          <p:cNvSpPr/>
          <p:nvPr/>
        </p:nvSpPr>
        <p:spPr>
          <a:xfrm>
            <a:off x="-1426213" y="-1049552"/>
            <a:ext cx="6451636" cy="4006606"/>
          </a:xfrm>
          <a:custGeom>
            <a:avLst/>
            <a:gdLst/>
            <a:ahLst/>
            <a:cxnLst/>
            <a:rect l="l" t="t" r="r" b="b"/>
            <a:pathLst>
              <a:path w="6451636" h="4006606" extrusionOk="0">
                <a:moveTo>
                  <a:pt x="0" y="0"/>
                </a:moveTo>
                <a:lnTo>
                  <a:pt x="6451636" y="0"/>
                </a:lnTo>
                <a:lnTo>
                  <a:pt x="6451636" y="4006606"/>
                </a:lnTo>
                <a:lnTo>
                  <a:pt x="0" y="4006606"/>
                </a:lnTo>
                <a:lnTo>
                  <a:pt x="0" y="0"/>
                </a:lnTo>
                <a:close/>
              </a:path>
            </a:pathLst>
          </a:custGeom>
          <a:blipFill rotWithShape="1">
            <a:blip r:embed="rId4">
              <a:alphaModFix/>
            </a:blip>
            <a:stretch>
              <a:fillRect/>
            </a:stretch>
          </a:blipFill>
          <a:ln>
            <a:noFill/>
          </a:ln>
        </p:spPr>
        <p:txBody>
          <a:bodyPr/>
          <a:lstStyle/>
          <a:p>
            <a:endParaRPr lang="it-IT"/>
          </a:p>
        </p:txBody>
      </p:sp>
      <p:sp>
        <p:nvSpPr>
          <p:cNvPr id="89" name="Google Shape;89;p1"/>
          <p:cNvSpPr/>
          <p:nvPr/>
        </p:nvSpPr>
        <p:spPr>
          <a:xfrm>
            <a:off x="8690679" y="-2564045"/>
            <a:ext cx="3245436" cy="6355509"/>
          </a:xfrm>
          <a:custGeom>
            <a:avLst/>
            <a:gdLst/>
            <a:ahLst/>
            <a:cxnLst/>
            <a:rect l="l" t="t" r="r" b="b"/>
            <a:pathLst>
              <a:path w="3245436" h="6355509" extrusionOk="0">
                <a:moveTo>
                  <a:pt x="0" y="0"/>
                </a:moveTo>
                <a:lnTo>
                  <a:pt x="3245436" y="0"/>
                </a:lnTo>
                <a:lnTo>
                  <a:pt x="3245436" y="6355509"/>
                </a:lnTo>
                <a:lnTo>
                  <a:pt x="0" y="6355509"/>
                </a:lnTo>
                <a:lnTo>
                  <a:pt x="0" y="0"/>
                </a:lnTo>
                <a:close/>
              </a:path>
            </a:pathLst>
          </a:custGeom>
          <a:blipFill rotWithShape="1">
            <a:blip r:embed="rId5">
              <a:alphaModFix/>
            </a:blip>
            <a:stretch>
              <a:fillRect l="-3" r="-2"/>
            </a:stretch>
          </a:blipFill>
          <a:ln>
            <a:noFill/>
          </a:ln>
        </p:spPr>
        <p:txBody>
          <a:bodyPr/>
          <a:lstStyle/>
          <a:p>
            <a:endParaRPr lang="it-IT"/>
          </a:p>
        </p:txBody>
      </p:sp>
      <p:sp>
        <p:nvSpPr>
          <p:cNvPr id="90" name="Google Shape;90;p1"/>
          <p:cNvSpPr/>
          <p:nvPr/>
        </p:nvSpPr>
        <p:spPr>
          <a:xfrm>
            <a:off x="9855322" y="4036686"/>
            <a:ext cx="2601944" cy="2191989"/>
          </a:xfrm>
          <a:custGeom>
            <a:avLst/>
            <a:gdLst/>
            <a:ahLst/>
            <a:cxnLst/>
            <a:rect l="l" t="t" r="r" b="b"/>
            <a:pathLst>
              <a:path w="3469259" h="2922651" extrusionOk="0">
                <a:moveTo>
                  <a:pt x="0" y="0"/>
                </a:moveTo>
                <a:lnTo>
                  <a:pt x="3469259" y="0"/>
                </a:lnTo>
                <a:lnTo>
                  <a:pt x="3469259" y="2922651"/>
                </a:lnTo>
                <a:lnTo>
                  <a:pt x="0" y="2922651"/>
                </a:lnTo>
                <a:close/>
              </a:path>
            </a:pathLst>
          </a:custGeom>
          <a:blipFill rotWithShape="1">
            <a:blip r:embed="rId6">
              <a:alphaModFix/>
            </a:blip>
            <a:stretch>
              <a:fillRect t="-1"/>
            </a:stretch>
          </a:blipFill>
          <a:ln>
            <a:noFill/>
          </a:ln>
        </p:spPr>
        <p:txBody>
          <a:bodyPr/>
          <a:lstStyle/>
          <a:p>
            <a:endParaRPr lang="it-IT"/>
          </a:p>
        </p:txBody>
      </p:sp>
      <p:sp>
        <p:nvSpPr>
          <p:cNvPr id="91" name="Google Shape;91;p1"/>
          <p:cNvSpPr/>
          <p:nvPr/>
        </p:nvSpPr>
        <p:spPr>
          <a:xfrm>
            <a:off x="11499292" y="-1330086"/>
            <a:ext cx="3278124" cy="6367272"/>
          </a:xfrm>
          <a:custGeom>
            <a:avLst/>
            <a:gdLst/>
            <a:ahLst/>
            <a:cxnLst/>
            <a:rect l="l" t="t" r="r" b="b"/>
            <a:pathLst>
              <a:path w="4370832" h="8489696" extrusionOk="0">
                <a:moveTo>
                  <a:pt x="0" y="0"/>
                </a:moveTo>
                <a:lnTo>
                  <a:pt x="4370832" y="0"/>
                </a:lnTo>
                <a:lnTo>
                  <a:pt x="4370832" y="8489696"/>
                </a:lnTo>
                <a:lnTo>
                  <a:pt x="0" y="8489696"/>
                </a:lnTo>
                <a:close/>
              </a:path>
            </a:pathLst>
          </a:custGeom>
          <a:blipFill rotWithShape="1">
            <a:blip r:embed="rId7">
              <a:alphaModFix/>
            </a:blip>
            <a:stretch>
              <a:fillRect l="-12" r="-11"/>
            </a:stretch>
          </a:blipFill>
          <a:ln>
            <a:noFill/>
          </a:ln>
        </p:spPr>
        <p:txBody>
          <a:bodyPr/>
          <a:lstStyle/>
          <a:p>
            <a:endParaRPr lang="it-IT"/>
          </a:p>
        </p:txBody>
      </p:sp>
      <p:sp>
        <p:nvSpPr>
          <p:cNvPr id="92" name="Google Shape;92;p1"/>
          <p:cNvSpPr/>
          <p:nvPr/>
        </p:nvSpPr>
        <p:spPr>
          <a:xfrm>
            <a:off x="14141154" y="-1126715"/>
            <a:ext cx="3100918" cy="6090015"/>
          </a:xfrm>
          <a:custGeom>
            <a:avLst/>
            <a:gdLst/>
            <a:ahLst/>
            <a:cxnLst/>
            <a:rect l="l" t="t" r="r" b="b"/>
            <a:pathLst>
              <a:path w="3100918" h="6090015" extrusionOk="0">
                <a:moveTo>
                  <a:pt x="0" y="0"/>
                </a:moveTo>
                <a:lnTo>
                  <a:pt x="3100918" y="0"/>
                </a:lnTo>
                <a:lnTo>
                  <a:pt x="3100918" y="6090015"/>
                </a:lnTo>
                <a:lnTo>
                  <a:pt x="0" y="6090015"/>
                </a:lnTo>
                <a:lnTo>
                  <a:pt x="0" y="0"/>
                </a:lnTo>
                <a:close/>
              </a:path>
            </a:pathLst>
          </a:custGeom>
          <a:blipFill rotWithShape="1">
            <a:blip r:embed="rId8">
              <a:alphaModFix/>
            </a:blip>
            <a:stretch>
              <a:fillRect l="-8" r="-7"/>
            </a:stretch>
          </a:blipFill>
          <a:ln>
            <a:noFill/>
          </a:ln>
        </p:spPr>
        <p:txBody>
          <a:bodyPr/>
          <a:lstStyle/>
          <a:p>
            <a:endParaRPr lang="it-IT"/>
          </a:p>
        </p:txBody>
      </p:sp>
      <p:sp>
        <p:nvSpPr>
          <p:cNvPr id="93" name="Google Shape;93;p1"/>
          <p:cNvSpPr/>
          <p:nvPr/>
        </p:nvSpPr>
        <p:spPr>
          <a:xfrm>
            <a:off x="2882493" y="1918292"/>
            <a:ext cx="4567675" cy="4527131"/>
          </a:xfrm>
          <a:custGeom>
            <a:avLst/>
            <a:gdLst/>
            <a:ahLst/>
            <a:cxnLst/>
            <a:rect l="l" t="t" r="r" b="b"/>
            <a:pathLst>
              <a:path w="4567675" h="4527131" extrusionOk="0">
                <a:moveTo>
                  <a:pt x="0" y="0"/>
                </a:moveTo>
                <a:lnTo>
                  <a:pt x="4567675" y="0"/>
                </a:lnTo>
                <a:lnTo>
                  <a:pt x="4567675" y="4527131"/>
                </a:lnTo>
                <a:lnTo>
                  <a:pt x="0" y="4527131"/>
                </a:lnTo>
                <a:lnTo>
                  <a:pt x="0" y="0"/>
                </a:lnTo>
                <a:close/>
              </a:path>
            </a:pathLst>
          </a:custGeom>
          <a:blipFill rotWithShape="1">
            <a:blip r:embed="rId9">
              <a:alphaModFix/>
            </a:blip>
            <a:stretch>
              <a:fillRect t="-8" b="-7"/>
            </a:stretch>
          </a:blipFill>
          <a:ln>
            <a:noFill/>
          </a:ln>
        </p:spPr>
        <p:txBody>
          <a:bodyPr/>
          <a:lstStyle/>
          <a:p>
            <a:endParaRPr lang="it-IT"/>
          </a:p>
        </p:txBody>
      </p:sp>
      <p:sp>
        <p:nvSpPr>
          <p:cNvPr id="94" name="Google Shape;94;p1"/>
          <p:cNvSpPr/>
          <p:nvPr/>
        </p:nvSpPr>
        <p:spPr>
          <a:xfrm>
            <a:off x="10250293" y="5398161"/>
            <a:ext cx="1925159" cy="429630"/>
          </a:xfrm>
          <a:custGeom>
            <a:avLst/>
            <a:gdLst/>
            <a:ahLst/>
            <a:cxnLst/>
            <a:rect l="l" t="t" r="r" b="b"/>
            <a:pathLst>
              <a:path w="1925159" h="429630" extrusionOk="0">
                <a:moveTo>
                  <a:pt x="0" y="0"/>
                </a:moveTo>
                <a:lnTo>
                  <a:pt x="1925159" y="0"/>
                </a:lnTo>
                <a:lnTo>
                  <a:pt x="1925159" y="429629"/>
                </a:lnTo>
                <a:lnTo>
                  <a:pt x="0" y="429629"/>
                </a:lnTo>
                <a:lnTo>
                  <a:pt x="0" y="0"/>
                </a:lnTo>
                <a:close/>
              </a:path>
            </a:pathLst>
          </a:custGeom>
          <a:blipFill rotWithShape="1">
            <a:blip r:embed="rId10">
              <a:alphaModFix/>
            </a:blip>
            <a:stretch>
              <a:fillRect l="-10" r="-9"/>
            </a:stretch>
          </a:blipFill>
          <a:ln>
            <a:noFill/>
          </a:ln>
        </p:spPr>
        <p:txBody>
          <a:bodyPr/>
          <a:lstStyle/>
          <a:p>
            <a:endParaRPr lang="it-IT"/>
          </a:p>
        </p:txBody>
      </p:sp>
      <p:sp>
        <p:nvSpPr>
          <p:cNvPr id="95" name="Google Shape;95;p1"/>
          <p:cNvSpPr txBox="1"/>
          <p:nvPr/>
        </p:nvSpPr>
        <p:spPr>
          <a:xfrm>
            <a:off x="1427221" y="7167708"/>
            <a:ext cx="15814851" cy="609398"/>
          </a:xfrm>
          <a:prstGeom prst="rect">
            <a:avLst/>
          </a:prstGeom>
          <a:noFill/>
          <a:ln>
            <a:noFill/>
          </a:ln>
        </p:spPr>
        <p:txBody>
          <a:bodyPr spcFirstLastPara="1" wrap="square" lIns="0" tIns="0" rIns="0" bIns="0" anchor="t" anchorCtr="0">
            <a:spAutoFit/>
          </a:bodyPr>
          <a:lstStyle/>
          <a:p>
            <a:pPr xmlns:a="http://schemas.openxmlformats.org/drawingml/2006/main">
              <a:lnSpc>
                <a:spcPct val="90000"/>
              </a:lnSpc>
              <a:buSzPts val="4400"/>
            </a:pPr>
            <a:r xmlns:a="http://schemas.openxmlformats.org/drawingml/2006/main">
              <a:rPr lang="tr" sz="4400" b="1" dirty="0">
                <a:sym typeface="Arimo"/>
              </a:rPr>
              <a:t>giriiş</a:t>
            </a:r>
            <a:r xmlns:a="http://schemas.openxmlformats.org/drawingml/2006/main">
              <a:rPr lang="tr" sz="4400" dirty="0">
                <a:sym typeface="Arimo"/>
              </a:rPr>
              <a:t> </a:t>
            </a:r>
            <a:r xmlns:a="http://schemas.openxmlformats.org/drawingml/2006/main">
              <a:rPr lang="tr" sz="4400" b="1" dirty="0">
                <a:sym typeface="Arimo"/>
              </a:rPr>
              <a:t>Yeme Bozuklukları (YB): Sınıflandırma</a:t>
            </a:r>
            <a:endParaRPr xmlns:a="http://schemas.openxmlformats.org/drawingml/2006/main" sz="4400" b="1" dirty="0"/>
          </a:p>
        </p:txBody>
      </p:sp>
      <p:sp>
        <p:nvSpPr>
          <p:cNvPr id="2" name="CasellaDiTesto 1">
            <a:extLst>
              <a:ext uri="{FF2B5EF4-FFF2-40B4-BE49-F238E27FC236}">
                <a16:creationId xmlns:a16="http://schemas.microsoft.com/office/drawing/2014/main" id="{26B19BC6-3713-380D-1E0D-AFE4310626AF}"/>
              </a:ext>
            </a:extLst>
          </p:cNvPr>
          <p:cNvSpPr txBox="1"/>
          <p:nvPr/>
        </p:nvSpPr>
        <p:spPr>
          <a:xfrm>
            <a:off x="1265857" y="8278484"/>
            <a:ext cx="7263458" cy="1703030"/>
          </a:xfrm>
          <a:prstGeom prst="rect">
            <a:avLst/>
          </a:prstGeom>
          <a:noFill/>
        </p:spPr>
        <p:txBody>
          <a:bodyPr wrap="square" rtlCol="0">
            <a:spAutoFit/>
          </a:bodyPr>
          <a:lstStyle/>
          <a:p>
            <a:pPr xmlns:a="http://schemas.openxmlformats.org/drawingml/2006/main" algn="just">
              <a:lnSpc>
                <a:spcPct val="150000"/>
              </a:lnSpc>
            </a:pPr>
            <a:r xmlns:a="http://schemas.openxmlformats.org/drawingml/2006/main">
              <a:rPr lang="tr" sz="1800" b="1" dirty="0">
                <a:latin typeface="+mn-lt"/>
              </a:rPr>
              <a:t>Dr. Fabiola </a:t>
            </a:r>
            <a:r xmlns:a="http://schemas.openxmlformats.org/drawingml/2006/main">
              <a:rPr lang="tr" sz="1800" b="1" dirty="0" err="1">
                <a:latin typeface="+mn-lt"/>
              </a:rPr>
              <a:t>Panvino</a:t>
            </a:r>
            <a:endParaRPr xmlns:a="http://schemas.openxmlformats.org/drawingml/2006/main" lang="it-IT" sz="1800" b="1" dirty="0">
              <a:latin typeface="+mn-lt"/>
            </a:endParaRPr>
          </a:p>
          <a:p>
            <a:pPr xmlns:a="http://schemas.openxmlformats.org/drawingml/2006/main" algn="just">
              <a:lnSpc>
                <a:spcPct val="150000"/>
              </a:lnSpc>
            </a:pPr>
            <a:r xmlns:a="http://schemas.openxmlformats.org/drawingml/2006/main">
              <a:rPr lang="tr" sz="1800" dirty="0">
                <a:latin typeface="+mn-lt"/>
              </a:rPr>
              <a:t>Roma Sapienza Üniversitesi</a:t>
            </a:r>
          </a:p>
          <a:p>
            <a:pPr xmlns:a="http://schemas.openxmlformats.org/drawingml/2006/main" algn="just">
              <a:lnSpc>
                <a:spcPct val="150000"/>
              </a:lnSpc>
            </a:pPr>
            <a:r xmlns:a="http://schemas.openxmlformats.org/drawingml/2006/main">
              <a:rPr lang="tr" sz="1800" dirty="0">
                <a:latin typeface="+mn-lt"/>
              </a:rPr>
              <a:t>Çocuk ve </a:t>
            </a:r>
            <a:r xmlns:a="http://schemas.openxmlformats.org/drawingml/2006/main">
              <a:rPr lang="tr" sz="1800" dirty="0" err="1">
                <a:latin typeface="+mn-lt"/>
              </a:rPr>
              <a:t>Ergenlik </a:t>
            </a:r>
            <a:r xmlns:a="http://schemas.openxmlformats.org/drawingml/2006/main">
              <a:rPr lang="tr" sz="1800" dirty="0" err="1">
                <a:latin typeface="+mn-lt"/>
              </a:rPr>
              <a:t>Dönemi </a:t>
            </a:r>
            <a:r xmlns:a="http://schemas.openxmlformats.org/drawingml/2006/main">
              <a:rPr lang="tr" sz="1800" dirty="0">
                <a:latin typeface="+mn-lt"/>
              </a:rPr>
              <a:t>Tıp Doktoru</a:t>
            </a:r>
            <a:r xmlns:a="http://schemas.openxmlformats.org/drawingml/2006/main">
              <a:rPr lang="tr" sz="1800" dirty="0">
                <a:latin typeface="+mn-lt"/>
              </a:rPr>
              <a:t> </a:t>
            </a:r>
            <a:r xmlns:a="http://schemas.openxmlformats.org/drawingml/2006/main">
              <a:rPr lang="tr" sz="1800" dirty="0" err="1">
                <a:latin typeface="+mn-lt"/>
              </a:rPr>
              <a:t>Nöropsikiyatri</a:t>
            </a:r>
            <a:endParaRPr xmlns:a="http://schemas.openxmlformats.org/drawingml/2006/main" lang="it-IT" sz="1800" dirty="0">
              <a:latin typeface="+mn-lt"/>
            </a:endParaRPr>
          </a:p>
          <a:p>
            <a:pPr xmlns:a="http://schemas.openxmlformats.org/drawingml/2006/main" algn="just">
              <a:lnSpc>
                <a:spcPct val="150000"/>
              </a:lnSpc>
            </a:pPr>
            <a:r xmlns:a="http://schemas.openxmlformats.org/drawingml/2006/main">
              <a:rPr lang="tr" sz="1800" dirty="0">
                <a:latin typeface="+mn-lt"/>
              </a:rPr>
              <a:t>fabiola.panvino@uniroma1.it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grpSp>
        <p:nvGrpSpPr>
          <p:cNvPr id="264" name="Google Shape;264;p14"/>
          <p:cNvGrpSpPr/>
          <p:nvPr/>
        </p:nvGrpSpPr>
        <p:grpSpPr>
          <a:xfrm>
            <a:off x="-1143" y="9134206"/>
            <a:ext cx="18312195" cy="1166241"/>
            <a:chOff x="-1524" y="-1524"/>
            <a:chExt cx="24416259" cy="1554988"/>
          </a:xfrm>
        </p:grpSpPr>
        <p:sp>
          <p:nvSpPr>
            <p:cNvPr id="265" name="Google Shape;265;p1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66" name="Google Shape;266;p1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 name="Google Shape;267;p1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68" name="Google Shape;268;p14"/>
          <p:cNvGrpSpPr/>
          <p:nvPr/>
        </p:nvGrpSpPr>
        <p:grpSpPr>
          <a:xfrm rot="-420599">
            <a:off x="3682422" y="9493213"/>
            <a:ext cx="15092934" cy="1652778"/>
            <a:chOff x="-1524" y="-1524"/>
            <a:chExt cx="20123911" cy="2203704"/>
          </a:xfrm>
        </p:grpSpPr>
        <p:sp>
          <p:nvSpPr>
            <p:cNvPr id="269" name="Google Shape;269;p1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70" name="Google Shape;270;p1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1" name="Google Shape;271;p1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72" name="Google Shape;272;p14"/>
          <p:cNvSpPr txBox="1"/>
          <p:nvPr/>
        </p:nvSpPr>
        <p:spPr>
          <a:xfrm>
            <a:off x="2693324" y="202094"/>
            <a:ext cx="14264640" cy="1163395"/>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000"/>
              </a:lnSpc>
              <a:spcBef>
                <a:spcPts val="0"/>
              </a:spcBef>
              <a:spcAft>
                <a:spcPts val="0"/>
              </a:spcAft>
              <a:buNone/>
            </a:pPr>
            <a:r xmlns:a="http://schemas.openxmlformats.org/drawingml/2006/main">
              <a:rPr lang="tr" sz="5400" dirty="0">
                <a:solidFill>
                  <a:srgbClr val="E98E24"/>
                </a:solidFill>
                <a:sym typeface="Calibri"/>
              </a:rPr>
              <a:t>AN: Ergenlik öncesinde nasıl başlıyor?</a:t>
            </a:r>
            <a:endParaRPr xmlns:a="http://schemas.openxmlformats.org/drawingml/2006/main" sz="5400" dirty="0">
              <a:solidFill>
                <a:srgbClr val="E98E24"/>
              </a:solidFill>
            </a:endParaRPr>
          </a:p>
        </p:txBody>
      </p:sp>
      <p:sp>
        <p:nvSpPr>
          <p:cNvPr id="273" name="Google Shape;273;p14"/>
          <p:cNvSpPr txBox="1"/>
          <p:nvPr/>
        </p:nvSpPr>
        <p:spPr>
          <a:xfrm>
            <a:off x="498764" y="2053428"/>
            <a:ext cx="17656232" cy="4524315"/>
          </a:xfrm>
          <a:prstGeom prst="rect">
            <a:avLst/>
          </a:prstGeom>
          <a:noFill/>
          <a:ln>
            <a:noFill/>
          </a:ln>
        </p:spPr>
        <p:txBody>
          <a:bodyPr spcFirstLastPara="1" wrap="square" lIns="0" tIns="0" rIns="0" bIns="0" anchor="t" anchorCtr="0">
            <a:spAutoFit/>
          </a:bodyPr>
          <a:lstStyle/>
          <a:p>
            <a:pPr xmlns:a="http://schemas.openxmlformats.org/drawingml/2006/main"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Ergenlik öncesi dönemdeki çocuklar genellikle vücut şekli ve kiloları ile ilgili endişelerini inkar ederler, sadece iştahsızlık veya karın ağrısından bahsederler.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Nörogelişimsel bozuklukların ve/veya daha önce var olan psikopatolojilerin (örneğin kaçınmacı/kısıtlayıcı gıda alımı bozukluğu, ARFID, depresyon, anksiyete, obsesif-kompulsif bozukluk) daha fazla varlığı; klinik olarak ise daha çabuk tıbbi müdahaleye ihtiyaç duymalarına neden olan hızlı kilo kaybı sergilerler.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Uyarı işaretleri arasında büyümenin yavaşlaması, vücut kitle indeksinde (VKİ) değişiklikler, tekrarlayan mide bulantısı veya karın ağrısı yer alabilir.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Ailevi faktörler önemli rol oynar (örneğin, zor ilişki kalıpları, karşılıklı aşırı kontrol, eleştirel yorumlar).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Akran zorbalığı vakaları sıklıkla bildirilmektedir.</a:t>
            </a:r>
            <a:endParaRPr xmlns:a="http://schemas.openxmlformats.org/drawingml/2006/main" dirty="0">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grpSp>
        <p:nvGrpSpPr>
          <p:cNvPr id="278" name="Google Shape;278;p15"/>
          <p:cNvGrpSpPr/>
          <p:nvPr/>
        </p:nvGrpSpPr>
        <p:grpSpPr>
          <a:xfrm>
            <a:off x="-1143" y="9134206"/>
            <a:ext cx="18312195" cy="1166241"/>
            <a:chOff x="-1524" y="-1524"/>
            <a:chExt cx="24416259" cy="1554988"/>
          </a:xfrm>
        </p:grpSpPr>
        <p:sp>
          <p:nvSpPr>
            <p:cNvPr id="279" name="Google Shape;279;p1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80" name="Google Shape;280;p1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1" name="Google Shape;281;p1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82" name="Google Shape;282;p15"/>
          <p:cNvGrpSpPr/>
          <p:nvPr/>
        </p:nvGrpSpPr>
        <p:grpSpPr>
          <a:xfrm rot="-420599">
            <a:off x="3682422" y="9493213"/>
            <a:ext cx="15092934" cy="1652778"/>
            <a:chOff x="-1524" y="-1524"/>
            <a:chExt cx="20123911" cy="2203704"/>
          </a:xfrm>
        </p:grpSpPr>
        <p:sp>
          <p:nvSpPr>
            <p:cNvPr id="283" name="Google Shape;283;p1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84" name="Google Shape;284;p1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5" name="Google Shape;285;p1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86" name="Google Shape;286;p15"/>
          <p:cNvSpPr txBox="1"/>
          <p:nvPr/>
        </p:nvSpPr>
        <p:spPr>
          <a:xfrm>
            <a:off x="1778924" y="2089221"/>
            <a:ext cx="14746778" cy="4707827"/>
          </a:xfrm>
          <a:prstGeom prst="rect">
            <a:avLst/>
          </a:prstGeom>
          <a:noFill/>
          <a:ln>
            <a:noFill/>
          </a:ln>
        </p:spPr>
        <p:txBody>
          <a:bodyPr spcFirstLastPara="1" wrap="square" lIns="0" tIns="0" rIns="0" bIns="0" anchor="t" anchorCtr="0">
            <a:spAutoFit/>
          </a:bodyPr>
          <a:lstStyle/>
          <a:p>
            <a:pPr marL="0" marR="0" lvl="0" indent="0" algn="ctr" rtl="0">
              <a:lnSpc>
                <a:spcPct val="200000"/>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xmlns:a="http://schemas.openxmlformats.org/drawingml/2006/main"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xmlns:a="http://schemas.openxmlformats.org/drawingml/2006/main">
              <a:rPr lang="tr" sz="2999" b="0" i="0" u="none" strike="noStrike" cap="none" dirty="0">
                <a:solidFill>
                  <a:srgbClr val="000000"/>
                </a:solidFill>
                <a:latin typeface="Calibri"/>
                <a:ea typeface="Calibri"/>
                <a:cs typeface="Calibri"/>
                <a:sym typeface="Calibri"/>
              </a:rPr>
              <a:t>Kilo ve vücut şeklinin kontrol edilmesini gerektiren dans veya rekabetçi sporlarla uğraşan ergenler.</a:t>
            </a:r>
            <a:endParaRPr xmlns:a="http://schemas.openxmlformats.org/drawingml/2006/main" dirty="0"/>
          </a:p>
          <a:p>
            <a:pPr xmlns:a="http://schemas.openxmlformats.org/drawingml/2006/main"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xmlns:a="http://schemas.openxmlformats.org/drawingml/2006/main">
              <a:rPr lang="tr" sz="2999" b="0" i="0" u="none" strike="noStrike" cap="none" dirty="0">
                <a:solidFill>
                  <a:srgbClr val="000000"/>
                </a:solidFill>
                <a:latin typeface="Calibri"/>
                <a:ea typeface="Calibri"/>
                <a:cs typeface="Calibri"/>
                <a:sym typeface="Calibri"/>
              </a:rPr>
              <a:t>Çocukluk çağı obezite öyküsü olan çocuklar ve ergenler.</a:t>
            </a:r>
            <a:endParaRPr xmlns:a="http://schemas.openxmlformats.org/drawingml/2006/main" dirty="0"/>
          </a:p>
          <a:p>
            <a:pPr xmlns:a="http://schemas.openxmlformats.org/drawingml/2006/main"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xmlns:a="http://schemas.openxmlformats.org/drawingml/2006/main">
              <a:rPr lang="tr" sz="2999" b="0" i="0" u="none" strike="noStrike" cap="none" dirty="0">
                <a:solidFill>
                  <a:srgbClr val="000000"/>
                </a:solidFill>
                <a:latin typeface="Calibri"/>
                <a:ea typeface="Calibri"/>
                <a:cs typeface="Calibri"/>
                <a:sym typeface="Calibri"/>
              </a:rPr>
              <a:t>Tip 1 diyabet, kistik fibrozis, inflamatuar bağırsak hastalığı ve çölyak hastalığı gibi diyet kısıtlaması gerektiren kronik hastalığı olan kişiler.</a:t>
            </a:r>
          </a:p>
          <a:p>
            <a:pPr xmlns:a="http://schemas.openxmlformats.org/drawingml/2006/main"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xmlns:a="http://schemas.openxmlformats.org/drawingml/2006/main">
              <a:rPr lang="tr" sz="2999" dirty="0">
                <a:latin typeface="Calibri"/>
                <a:cs typeface="Calibri"/>
                <a:sym typeface="Calibri"/>
              </a:rPr>
              <a:t>Çocukluk çağında cinsel istismar öyküsü</a:t>
            </a:r>
            <a:endParaRPr xmlns:a="http://schemas.openxmlformats.org/drawingml/2006/main" dirty="0"/>
          </a:p>
        </p:txBody>
      </p:sp>
      <p:sp>
        <p:nvSpPr>
          <p:cNvPr id="287" name="Google Shape;287;p15"/>
          <p:cNvSpPr txBox="1"/>
          <p:nvPr/>
        </p:nvSpPr>
        <p:spPr>
          <a:xfrm>
            <a:off x="3072078" y="750570"/>
            <a:ext cx="11657610" cy="117173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593"/>
              </a:lnSpc>
              <a:spcBef>
                <a:spcPts val="0"/>
              </a:spcBef>
              <a:spcAft>
                <a:spcPts val="0"/>
              </a:spcAft>
              <a:buNone/>
            </a:pPr>
            <a:r xmlns:a="http://schemas.openxmlformats.org/drawingml/2006/main">
              <a:rPr lang="tr" sz="5400" dirty="0">
                <a:solidFill>
                  <a:srgbClr val="E98E24"/>
                </a:solidFill>
                <a:sym typeface="Calibri"/>
              </a:rPr>
              <a:t>AN için Yüksek Riskli Popülasyonlar</a:t>
            </a:r>
            <a:endParaRPr xmlns:a="http://schemas.openxmlformats.org/drawingml/2006/main" sz="5400" dirty="0">
              <a:solidFill>
                <a:srgbClr val="E98E24"/>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16"/>
          <p:cNvGrpSpPr/>
          <p:nvPr/>
        </p:nvGrpSpPr>
        <p:grpSpPr>
          <a:xfrm>
            <a:off x="-1143" y="9134206"/>
            <a:ext cx="18312195" cy="1166241"/>
            <a:chOff x="-1524" y="-1524"/>
            <a:chExt cx="24416259" cy="1554988"/>
          </a:xfrm>
        </p:grpSpPr>
        <p:sp>
          <p:nvSpPr>
            <p:cNvPr id="293" name="Google Shape;293;p1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94" name="Google Shape;294;p1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95;p1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96" name="Google Shape;296;p16"/>
          <p:cNvGrpSpPr/>
          <p:nvPr/>
        </p:nvGrpSpPr>
        <p:grpSpPr>
          <a:xfrm rot="-420599">
            <a:off x="3682422" y="9493213"/>
            <a:ext cx="15092934" cy="1652778"/>
            <a:chOff x="-1524" y="-1524"/>
            <a:chExt cx="20123911" cy="2203704"/>
          </a:xfrm>
        </p:grpSpPr>
        <p:sp>
          <p:nvSpPr>
            <p:cNvPr id="297" name="Google Shape;297;p1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98" name="Google Shape;298;p1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9" name="Google Shape;299;p1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00" name="Google Shape;300;p16"/>
          <p:cNvSpPr/>
          <p:nvPr/>
        </p:nvSpPr>
        <p:spPr>
          <a:xfrm>
            <a:off x="5762255" y="280013"/>
            <a:ext cx="5688196" cy="8537630"/>
          </a:xfrm>
          <a:custGeom>
            <a:avLst/>
            <a:gdLst/>
            <a:ahLst/>
            <a:cxnLst/>
            <a:rect l="l" t="t" r="r" b="b"/>
            <a:pathLst>
              <a:path w="5688196" h="8537630" extrusionOk="0">
                <a:moveTo>
                  <a:pt x="0" y="0"/>
                </a:moveTo>
                <a:lnTo>
                  <a:pt x="5688196" y="0"/>
                </a:lnTo>
                <a:lnTo>
                  <a:pt x="5688196" y="8537630"/>
                </a:lnTo>
                <a:lnTo>
                  <a:pt x="0" y="8537630"/>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grpSp>
        <p:nvGrpSpPr>
          <p:cNvPr id="305" name="Google Shape;305;p17"/>
          <p:cNvGrpSpPr/>
          <p:nvPr/>
        </p:nvGrpSpPr>
        <p:grpSpPr>
          <a:xfrm>
            <a:off x="-1143" y="9134206"/>
            <a:ext cx="18312195" cy="1166241"/>
            <a:chOff x="-1524" y="-1524"/>
            <a:chExt cx="24416259" cy="1554988"/>
          </a:xfrm>
        </p:grpSpPr>
        <p:sp>
          <p:nvSpPr>
            <p:cNvPr id="306" name="Google Shape;306;p1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07" name="Google Shape;307;p1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8" name="Google Shape;308;p1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09" name="Google Shape;309;p17"/>
          <p:cNvGrpSpPr/>
          <p:nvPr/>
        </p:nvGrpSpPr>
        <p:grpSpPr>
          <a:xfrm rot="-420599">
            <a:off x="3682422" y="9493213"/>
            <a:ext cx="15092934" cy="1652778"/>
            <a:chOff x="-1524" y="-1524"/>
            <a:chExt cx="20123911" cy="2203704"/>
          </a:xfrm>
        </p:grpSpPr>
        <p:sp>
          <p:nvSpPr>
            <p:cNvPr id="310" name="Google Shape;310;p1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11" name="Google Shape;311;p1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2" name="Google Shape;312;p1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13" name="Google Shape;313;p17"/>
          <p:cNvSpPr txBox="1"/>
          <p:nvPr/>
        </p:nvSpPr>
        <p:spPr>
          <a:xfrm>
            <a:off x="655134" y="1402080"/>
            <a:ext cx="16977732" cy="8155053"/>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37500"/>
              </a:lnSpc>
              <a:spcBef>
                <a:spcPts val="0"/>
              </a:spcBef>
              <a:spcAft>
                <a:spcPts val="0"/>
              </a:spcAft>
              <a:buNone/>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DSM-5-TR'ye Göre Tanı Kriterleri:</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474981" marR="0" lvl="1" indent="-237490" algn="just" rtl="0">
              <a:lnSpc>
                <a:spcPct val="13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Her ikisiyle de karakterize edilen, </a:t>
            </a:r>
            <a:endParaRPr xmlns:a="http://schemas.openxmlformats.org/drawingml/2006/main" sz="2400" dirty="0">
              <a:latin typeface="Arial" panose="020B0604020202020204" pitchFamily="34" charset="0"/>
              <a:cs typeface="Arial" panose="020B0604020202020204" pitchFamily="34" charset="0"/>
            </a:endParaR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tekrarlayan tıkınırcasına yeme atakları :</a:t>
            </a:r>
          </a:p>
          <a:p>
            <a:pPr xmlns:a="http://schemas.openxmlformats.org/drawingml/2006/main" marL="949962" marR="0" lvl="2" indent="-316653" algn="just" rtl="0">
              <a:lnSpc>
                <a:spcPct val="13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Belirli bir zaman diliminde, benzer koşullar altında çoğu bireyin yiyebileceği miktardan kesinlikle daha fazla miktarda yiyecek yemek.</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949962" marR="0" lvl="2" indent="-316653" algn="just" rtl="0">
              <a:lnSpc>
                <a:spcPct val="13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Nöbet sırasında yeme konusunda </a:t>
            </a:r>
            <a:endParaRPr xmlns:a="http://schemas.openxmlformats.org/drawingml/2006/main" sz="2400" dirty="0">
              <a:latin typeface="Arial" panose="020B0604020202020204" pitchFamily="34" charset="0"/>
              <a:cs typeface="Arial" panose="020B0604020202020204" pitchFamily="34" charset="0"/>
            </a:endParaR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kontrol kaybı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hissi .</a:t>
            </a:r>
          </a:p>
          <a:p>
            <a:pPr xmlns:a="http://schemas.openxmlformats.org/drawingml/2006/main" marL="474981" marR="0" lvl="1" indent="-237490" algn="just" rtl="0">
              <a:lnSpc>
                <a:spcPct val="13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Tıkınırcasına yeme atakları ortalama olarak </a:t>
            </a: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haftada en az bir kez, 3 ay boyunca meydana gelir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474981" marR="0" lvl="1" indent="-237490" algn="just" rtl="0">
              <a:lnSpc>
                <a:spcPct val="13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tekrarlayan </a:t>
            </a: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uygunsuz telafi edici davranışlar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 örneğin:</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949962" marR="0" lvl="2" indent="-316653" algn="just" rtl="0">
              <a:lnSpc>
                <a:spcPct val="13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Kendi kendine kusma</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949962" marR="0" lvl="2" indent="-316653" algn="just" rtl="0">
              <a:lnSpc>
                <a:spcPct val="13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Müshil, idrar söktürücü veya lavmanların kötüye kullanımı</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949962" marR="0" lvl="2" indent="-316653" algn="just" rtl="0">
              <a:lnSpc>
                <a:spcPct val="13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Oruç tutmak veya aşırı egzersiz yapmak</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474981" marR="0" lvl="1" indent="-237490" algn="just" rtl="0">
              <a:lnSpc>
                <a:spcPct val="13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Kişinin kendini değerlendirmesi vücut şekli ve kilosundan aşırı derecede etkilenmektedir.</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474981" marR="0" lvl="1" indent="-237490" algn="just" rtl="0">
              <a:lnSpc>
                <a:spcPct val="13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 bozukluk yalnızca anoreksiya nervoza atakları sırasında ortaya çıkmaz.</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0" marR="0" lvl="0" indent="0" algn="just" rtl="0">
              <a:lnSpc>
                <a:spcPct val="137500"/>
              </a:lnSpc>
              <a:spcBef>
                <a:spcPts val="0"/>
              </a:spcBef>
              <a:spcAft>
                <a:spcPts val="0"/>
              </a:spcAft>
              <a:buNone/>
            </a:pPr>
            <a:r xmlns:a="http://schemas.openxmlformats.org/drawingml/2006/main">
              <a:rPr lang="tr" sz="2400" b="0" i="0" u="none" strike="noStrike" cap="none" dirty="0">
                <a:solidFill>
                  <a:srgbClr val="000000"/>
                </a:solidFill>
                <a:latin typeface="Calibri"/>
                <a:ea typeface="Calibri"/>
                <a:cs typeface="Calibri"/>
                <a:sym typeface="Calibri"/>
              </a:rPr>
              <a:t>Bulimia nervoza hastalığı olan bireyler genellikle </a:t>
            </a:r>
            <a:r xmlns:a="http://schemas.openxmlformats.org/drawingml/2006/main">
              <a:rPr lang="tr" sz="2400" b="1" i="0" u="none" strike="noStrike" cap="none" dirty="0">
                <a:solidFill>
                  <a:srgbClr val="000000"/>
                </a:solidFill>
                <a:latin typeface="Calibri"/>
                <a:ea typeface="Calibri"/>
                <a:cs typeface="Calibri"/>
                <a:sym typeface="Calibri"/>
              </a:rPr>
              <a:t>normal kiloda veya kilolu aralığındadır </a:t>
            </a:r>
            <a:r xmlns:a="http://schemas.openxmlformats.org/drawingml/2006/main">
              <a:rPr lang="tr" sz="2400" b="0" i="0" u="none" strike="noStrike" cap="none" dirty="0">
                <a:solidFill>
                  <a:srgbClr val="000000"/>
                </a:solidFill>
                <a:latin typeface="Calibri"/>
                <a:ea typeface="Calibri"/>
                <a:cs typeface="Calibri"/>
                <a:sym typeface="Calibri"/>
              </a:rPr>
              <a:t>.</a:t>
            </a:r>
            <a:endParaRPr xmlns:a="http://schemas.openxmlformats.org/drawingml/2006/main" dirty="0"/>
          </a:p>
        </p:txBody>
      </p:sp>
      <p:sp>
        <p:nvSpPr>
          <p:cNvPr id="314" name="Google Shape;314;p17"/>
          <p:cNvSpPr txBox="1"/>
          <p:nvPr/>
        </p:nvSpPr>
        <p:spPr>
          <a:xfrm>
            <a:off x="5442065" y="48369"/>
            <a:ext cx="7403869" cy="939040"/>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12500"/>
              </a:lnSpc>
              <a:spcBef>
                <a:spcPts val="0"/>
              </a:spcBef>
              <a:spcAft>
                <a:spcPts val="0"/>
              </a:spcAft>
              <a:buNone/>
            </a:pPr>
            <a:r xmlns:a="http://schemas.openxmlformats.org/drawingml/2006/main">
              <a:rPr lang="tr" sz="5400" dirty="0">
                <a:solidFill>
                  <a:srgbClr val="E98E24"/>
                </a:solidFill>
                <a:sym typeface="Calibri"/>
              </a:rPr>
              <a:t>Bulimia nervoza (BN)</a:t>
            </a:r>
            <a:endParaRPr xmlns:a="http://schemas.openxmlformats.org/drawingml/2006/main" lang="en-US" sz="5400" dirty="0">
              <a:solidFill>
                <a:srgbClr val="E98E24"/>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grpSp>
        <p:nvGrpSpPr>
          <p:cNvPr id="319" name="Google Shape;319;p18"/>
          <p:cNvGrpSpPr/>
          <p:nvPr/>
        </p:nvGrpSpPr>
        <p:grpSpPr>
          <a:xfrm>
            <a:off x="-1143" y="9084331"/>
            <a:ext cx="18312195" cy="1166241"/>
            <a:chOff x="-1524" y="-1524"/>
            <a:chExt cx="24416259" cy="1554988"/>
          </a:xfrm>
        </p:grpSpPr>
        <p:sp>
          <p:nvSpPr>
            <p:cNvPr id="320" name="Google Shape;320;p1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1" name="Google Shape;321;p1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2" name="Google Shape;322;p18"/>
          <p:cNvSpPr/>
          <p:nvPr/>
        </p:nvSpPr>
        <p:spPr>
          <a:xfrm>
            <a:off x="1231343" y="8254988"/>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sz="1600" dirty="0">
              <a:latin typeface="Arial" panose="020B0604020202020204" pitchFamily="34" charset="0"/>
              <a:cs typeface="Arial" panose="020B0604020202020204" pitchFamily="34" charset="0"/>
            </a:endParaRPr>
          </a:p>
        </p:txBody>
      </p:sp>
      <p:grpSp>
        <p:nvGrpSpPr>
          <p:cNvPr id="323" name="Google Shape;323;p18"/>
          <p:cNvGrpSpPr/>
          <p:nvPr/>
        </p:nvGrpSpPr>
        <p:grpSpPr>
          <a:xfrm rot="-420599">
            <a:off x="3682422" y="9443338"/>
            <a:ext cx="15092934" cy="1652778"/>
            <a:chOff x="-1524" y="-1524"/>
            <a:chExt cx="20123911" cy="2203704"/>
          </a:xfrm>
        </p:grpSpPr>
        <p:sp>
          <p:nvSpPr>
            <p:cNvPr id="324" name="Google Shape;324;p1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5" name="Google Shape;325;p1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6" name="Google Shape;326;p18"/>
          <p:cNvSpPr/>
          <p:nvPr/>
        </p:nvSpPr>
        <p:spPr>
          <a:xfrm>
            <a:off x="14729688" y="9364047"/>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7" name="Google Shape;327;p18"/>
          <p:cNvSpPr/>
          <p:nvPr/>
        </p:nvSpPr>
        <p:spPr>
          <a:xfrm flipH="1">
            <a:off x="2362529" y="3365072"/>
            <a:ext cx="571683" cy="1080500"/>
          </a:xfrm>
          <a:custGeom>
            <a:avLst/>
            <a:gdLst/>
            <a:ahLst/>
            <a:cxnLst/>
            <a:rect l="l" t="t" r="r" b="b"/>
            <a:pathLst>
              <a:path w="571683" h="1080500" extrusionOk="0">
                <a:moveTo>
                  <a:pt x="571683" y="0"/>
                </a:moveTo>
                <a:lnTo>
                  <a:pt x="0" y="0"/>
                </a:lnTo>
                <a:lnTo>
                  <a:pt x="0" y="1080500"/>
                </a:lnTo>
                <a:lnTo>
                  <a:pt x="571683" y="1080500"/>
                </a:lnTo>
                <a:lnTo>
                  <a:pt x="571683"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8" name="Google Shape;328;p18"/>
          <p:cNvSpPr txBox="1"/>
          <p:nvPr/>
        </p:nvSpPr>
        <p:spPr>
          <a:xfrm>
            <a:off x="11477738" y="1086428"/>
            <a:ext cx="6062271" cy="2292422"/>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32833"/>
              </a:lnSpc>
              <a:spcBef>
                <a:spcPts val="0"/>
              </a:spcBef>
              <a:spcAft>
                <a:spcPts val="0"/>
              </a:spcAft>
              <a:buNone/>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Bu davranışlar zorlayıcı ve takıntılı hale gelebilir </a:t>
            </a:r>
            <a:r xmlns:a="http://schemas.openxmlformats.org/drawingml/2006/main">
              <a:rPr lang="tr" sz="2800" b="1" i="0" u="none" strike="noStrike" cap="none" dirty="0">
                <a:solidFill>
                  <a:srgbClr val="000000"/>
                </a:solidFill>
                <a:latin typeface="Arial" panose="020B0604020202020204" pitchFamily="34" charset="0"/>
                <a:ea typeface="Calibri"/>
                <a:cs typeface="Arial" panose="020B0604020202020204" pitchFamily="34" charset="0"/>
                <a:sym typeface="Calibri"/>
              </a:rPr>
              <a:t>ve genellikle gizlidir (örneğin gece yemek yeme).</a:t>
            </a:r>
            <a:endParaRPr xmlns:a="http://schemas.openxmlformats.org/drawingml/2006/main" sz="1600" dirty="0">
              <a:latin typeface="Arial" panose="020B0604020202020204" pitchFamily="34" charset="0"/>
              <a:cs typeface="Arial" panose="020B0604020202020204" pitchFamily="34" charset="0"/>
            </a:endParaRPr>
          </a:p>
        </p:txBody>
      </p:sp>
      <p:sp>
        <p:nvSpPr>
          <p:cNvPr id="329" name="Google Shape;329;p18"/>
          <p:cNvSpPr txBox="1"/>
          <p:nvPr/>
        </p:nvSpPr>
        <p:spPr>
          <a:xfrm>
            <a:off x="1028700" y="2319944"/>
            <a:ext cx="2397512" cy="64633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50018"/>
              </a:lnSpc>
              <a:spcBef>
                <a:spcPts val="0"/>
              </a:spcBef>
              <a:spcAft>
                <a:spcPts val="0"/>
              </a:spcAft>
              <a:buNone/>
            </a:pPr>
            <a:r xmlns:a="http://schemas.openxmlformats.org/drawingml/2006/main">
              <a:rPr lang="tr" sz="2800" b="0" i="0" u="none" strike="noStrike" cap="none">
                <a:solidFill>
                  <a:srgbClr val="000000"/>
                </a:solidFill>
                <a:latin typeface="Arial" panose="020B0604020202020204" pitchFamily="34" charset="0"/>
                <a:ea typeface="Calibri"/>
                <a:cs typeface="Arial" panose="020B0604020202020204" pitchFamily="34" charset="0"/>
                <a:sym typeface="Calibri"/>
              </a:rPr>
              <a:t>Aşırı Yeme</a:t>
            </a:r>
            <a:endParaRPr xmlns:a="http://schemas.openxmlformats.org/drawingml/2006/main" sz="1600">
              <a:latin typeface="Arial" panose="020B0604020202020204" pitchFamily="34" charset="0"/>
              <a:cs typeface="Arial" panose="020B0604020202020204" pitchFamily="34" charset="0"/>
            </a:endParaRPr>
          </a:p>
        </p:txBody>
      </p:sp>
      <p:sp>
        <p:nvSpPr>
          <p:cNvPr id="330" name="Google Shape;330;p18"/>
          <p:cNvSpPr txBox="1"/>
          <p:nvPr/>
        </p:nvSpPr>
        <p:spPr>
          <a:xfrm>
            <a:off x="9139238" y="4186528"/>
            <a:ext cx="9525" cy="2129814"/>
          </a:xfrm>
          <a:prstGeom prst="rect">
            <a:avLst/>
          </a:prstGeom>
          <a:noFill/>
          <a:ln>
            <a:noFill/>
          </a:ln>
        </p:spPr>
        <p:txBody>
          <a:bodyPr spcFirstLastPara="1" wrap="square" lIns="0" tIns="0" rIns="0" bIns="0" anchor="t" anchorCtr="0">
            <a:spAutoFit/>
          </a:bodyPr>
          <a:lstStyle/>
          <a:p>
            <a:pPr marL="0" marR="0" lvl="0" indent="0" algn="ctr" rtl="0">
              <a:lnSpc>
                <a:spcPct val="692222"/>
              </a:lnSpc>
              <a:spcBef>
                <a:spcPts val="0"/>
              </a:spcBef>
              <a:spcAft>
                <a:spcPts val="0"/>
              </a:spcAft>
              <a:buNone/>
            </a:pPr>
            <a:endParaRPr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331" name="Google Shape;331;p18"/>
          <p:cNvSpPr txBox="1"/>
          <p:nvPr/>
        </p:nvSpPr>
        <p:spPr>
          <a:xfrm>
            <a:off x="3087726" y="4897374"/>
            <a:ext cx="4002658" cy="1206484"/>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000"/>
              </a:lnSpc>
              <a:spcBef>
                <a:spcPts val="0"/>
              </a:spcBef>
              <a:spcAft>
                <a:spcPts val="0"/>
              </a:spcAft>
              <a:buNone/>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Telafi edici </a:t>
            </a:r>
            <a:r xmlns:a="http://schemas.openxmlformats.org/drawingml/2006/main">
              <a:rPr lang="tr"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davranışlar</a:t>
            </a:r>
            <a:endParaRPr xmlns:a="http://schemas.openxmlformats.org/drawingml/2006/main"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
        <p:nvSpPr>
          <p:cNvPr id="332" name="Google Shape;332;p18"/>
          <p:cNvSpPr/>
          <p:nvPr/>
        </p:nvSpPr>
        <p:spPr>
          <a:xfrm rot="-8471452" flipH="1">
            <a:off x="6699202" y="3695241"/>
            <a:ext cx="496625" cy="938639"/>
          </a:xfrm>
          <a:custGeom>
            <a:avLst/>
            <a:gdLst/>
            <a:ahLst/>
            <a:cxnLst/>
            <a:rect l="l" t="t" r="r" b="b"/>
            <a:pathLst>
              <a:path w="496625" h="938639" extrusionOk="0">
                <a:moveTo>
                  <a:pt x="496625" y="0"/>
                </a:moveTo>
                <a:lnTo>
                  <a:pt x="0" y="0"/>
                </a:lnTo>
                <a:lnTo>
                  <a:pt x="0" y="938639"/>
                </a:lnTo>
                <a:lnTo>
                  <a:pt x="496625" y="938639"/>
                </a:lnTo>
                <a:lnTo>
                  <a:pt x="496625"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3" name="Google Shape;333;p18"/>
          <p:cNvSpPr txBox="1"/>
          <p:nvPr/>
        </p:nvSpPr>
        <p:spPr>
          <a:xfrm>
            <a:off x="5304975" y="2307798"/>
            <a:ext cx="5696907" cy="1206484"/>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40000"/>
              </a:lnSpc>
              <a:spcBef>
                <a:spcPts val="0"/>
              </a:spcBef>
              <a:spcAft>
                <a:spcPts val="0"/>
              </a:spcAft>
              <a:buNone/>
            </a:pPr>
            <a:r xmlns:a="http://schemas.openxmlformats.org/drawingml/2006/main">
              <a:rPr lang="tr" sz="2800" b="0" i="0" u="none" strike="noStrike" cap="none">
                <a:solidFill>
                  <a:srgbClr val="000000"/>
                </a:solidFill>
                <a:latin typeface="Arial" panose="020B0604020202020204" pitchFamily="34" charset="0"/>
                <a:ea typeface="Calibri"/>
                <a:cs typeface="Arial" panose="020B0604020202020204" pitchFamily="34" charset="0"/>
                <a:sym typeface="Calibri"/>
              </a:rPr>
              <a:t>utanç, suçluluk ve tiksinti, vücut büyüklüğüyle meşguliyet.</a:t>
            </a:r>
            <a:endParaRPr xmlns:a="http://schemas.openxmlformats.org/drawingml/2006/main" sz="1600">
              <a:latin typeface="Arial" panose="020B0604020202020204" pitchFamily="34" charset="0"/>
              <a:cs typeface="Arial" panose="020B0604020202020204" pitchFamily="34" charset="0"/>
            </a:endParaRPr>
          </a:p>
        </p:txBody>
      </p:sp>
      <p:sp>
        <p:nvSpPr>
          <p:cNvPr id="334" name="Google Shape;334;p18"/>
          <p:cNvSpPr txBox="1"/>
          <p:nvPr/>
        </p:nvSpPr>
        <p:spPr>
          <a:xfrm>
            <a:off x="2362529" y="326962"/>
            <a:ext cx="4898062" cy="603242"/>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40000"/>
              </a:lnSpc>
              <a:spcBef>
                <a:spcPts val="0"/>
              </a:spcBef>
              <a:spcAft>
                <a:spcPts val="0"/>
              </a:spcAft>
              <a:buNone/>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Kontrol kaybı/dürtüsellik</a:t>
            </a:r>
            <a:endParaRPr xmlns:a="http://schemas.openxmlformats.org/drawingml/2006/main" sz="1600" dirty="0">
              <a:latin typeface="Arial" panose="020B0604020202020204" pitchFamily="34" charset="0"/>
              <a:cs typeface="Arial" panose="020B0604020202020204" pitchFamily="34" charset="0"/>
            </a:endParaRPr>
          </a:p>
        </p:txBody>
      </p:sp>
      <p:sp>
        <p:nvSpPr>
          <p:cNvPr id="335" name="Google Shape;335;p18"/>
          <p:cNvSpPr/>
          <p:nvPr/>
        </p:nvSpPr>
        <p:spPr>
          <a:xfrm rot="10344987" flipH="1">
            <a:off x="6562417" y="1108346"/>
            <a:ext cx="393844" cy="744379"/>
          </a:xfrm>
          <a:custGeom>
            <a:avLst/>
            <a:gdLst/>
            <a:ahLst/>
            <a:cxnLst/>
            <a:rect l="l" t="t" r="r" b="b"/>
            <a:pathLst>
              <a:path w="393844" h="744379" extrusionOk="0">
                <a:moveTo>
                  <a:pt x="393844" y="0"/>
                </a:moveTo>
                <a:lnTo>
                  <a:pt x="0" y="0"/>
                </a:lnTo>
                <a:lnTo>
                  <a:pt x="0" y="744379"/>
                </a:lnTo>
                <a:lnTo>
                  <a:pt x="393844" y="744379"/>
                </a:lnTo>
                <a:lnTo>
                  <a:pt x="393844"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6" name="Google Shape;336;p18"/>
          <p:cNvSpPr/>
          <p:nvPr/>
        </p:nvSpPr>
        <p:spPr>
          <a:xfrm rot="3540054" flipH="1">
            <a:off x="2417000" y="1071453"/>
            <a:ext cx="476409" cy="900430"/>
          </a:xfrm>
          <a:custGeom>
            <a:avLst/>
            <a:gdLst/>
            <a:ahLst/>
            <a:cxnLst/>
            <a:rect l="l" t="t" r="r" b="b"/>
            <a:pathLst>
              <a:path w="476409" h="900430" extrusionOk="0">
                <a:moveTo>
                  <a:pt x="476409" y="0"/>
                </a:moveTo>
                <a:lnTo>
                  <a:pt x="0" y="0"/>
                </a:lnTo>
                <a:lnTo>
                  <a:pt x="0" y="900430"/>
                </a:lnTo>
                <a:lnTo>
                  <a:pt x="476409" y="900430"/>
                </a:lnTo>
                <a:lnTo>
                  <a:pt x="476409"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7" name="Google Shape;337;p18"/>
          <p:cNvSpPr txBox="1"/>
          <p:nvPr/>
        </p:nvSpPr>
        <p:spPr>
          <a:xfrm>
            <a:off x="458759" y="6116865"/>
            <a:ext cx="16470311" cy="2184637"/>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68708"/>
              </a:lnSpc>
              <a:spcBef>
                <a:spcPts val="0"/>
              </a:spcBef>
              <a:spcAft>
                <a:spcPts val="0"/>
              </a:spcAft>
              <a:buNone/>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AN'li bireylerde olduğu gibi BN'li bireyler de kilo almaktan korkarlar ve kilo verme konusunda güçlü bir motivasyona sahiptirler.</a:t>
            </a:r>
            <a:endParaRPr xmlns:a="http://schemas.openxmlformats.org/drawingml/2006/main" sz="1600" dirty="0">
              <a:latin typeface="Arial" panose="020B0604020202020204" pitchFamily="34" charset="0"/>
              <a:cs typeface="Arial" panose="020B0604020202020204" pitchFamily="34" charset="0"/>
            </a:endParaRPr>
          </a:p>
          <a:p>
            <a:pPr marL="0" marR="0" lvl="0" indent="0" algn="just" rtl="0">
              <a:lnSpc>
                <a:spcPct val="168708"/>
              </a:lnSpc>
              <a:spcBef>
                <a:spcPts val="0"/>
              </a:spcBef>
              <a:spcAft>
                <a:spcPts val="0"/>
              </a:spcAft>
              <a:buNone/>
            </a:pPr>
            <a:endParaRPr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0" marR="0" lvl="0" indent="0" algn="just" rtl="0">
              <a:lnSpc>
                <a:spcPct val="168708"/>
              </a:lnSpc>
              <a:spcBef>
                <a:spcPts val="0"/>
              </a:spcBef>
              <a:spcAft>
                <a:spcPts val="0"/>
              </a:spcAft>
              <a:buNone/>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BN'li bireyler genellikle </a:t>
            </a:r>
            <a:r xmlns:a="http://schemas.openxmlformats.org/drawingml/2006/main">
              <a:rPr lang="tr" sz="2800" b="1" i="0" u="none" strike="noStrike" cap="none" dirty="0">
                <a:solidFill>
                  <a:srgbClr val="000000"/>
                </a:solidFill>
                <a:latin typeface="Arial" panose="020B0604020202020204" pitchFamily="34" charset="0"/>
                <a:ea typeface="Calibri"/>
                <a:cs typeface="Arial" panose="020B0604020202020204" pitchFamily="34" charset="0"/>
                <a:sym typeface="Calibri"/>
              </a:rPr>
              <a:t>normal kiloda veya kilolu aralığındadır.</a:t>
            </a:r>
            <a:endParaRPr xmlns:a="http://schemas.openxmlformats.org/drawingml/2006/main" sz="1600" dirty="0">
              <a:latin typeface="Arial" panose="020B0604020202020204" pitchFamily="34" charset="0"/>
              <a:cs typeface="Arial" panose="020B0604020202020204" pitchFamily="34" charset="0"/>
            </a:endParaRPr>
          </a:p>
        </p:txBody>
      </p:sp>
      <p:sp>
        <p:nvSpPr>
          <p:cNvPr id="338" name="Google Shape;338;p18"/>
          <p:cNvSpPr txBox="1"/>
          <p:nvPr/>
        </p:nvSpPr>
        <p:spPr>
          <a:xfrm>
            <a:off x="11477737" y="4099019"/>
            <a:ext cx="6062271" cy="198208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14791"/>
              </a:lnSpc>
              <a:spcBef>
                <a:spcPts val="0"/>
              </a:spcBef>
              <a:spcAft>
                <a:spcPts val="0"/>
              </a:spcAft>
              <a:buNone/>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Rahatsızlık uzun süre fark edilmeyebilir ve tedavi edilmeyebilir.</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14791"/>
              </a:lnSpc>
              <a:spcBef>
                <a:spcPts val="0"/>
              </a:spcBef>
              <a:spcAft>
                <a:spcPts val="0"/>
              </a:spcAft>
              <a:buNone/>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Ebeveynler, kilerde yiyecek eksikliğini fark edebilirler.</a:t>
            </a:r>
            <a:endParaRPr xmlns:a="http://schemas.openxmlformats.org/drawingml/2006/main" sz="1600"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C99C3F5D-AF81-299F-2B0B-7A1C7298280A}"/>
              </a:ext>
            </a:extLst>
          </p:cNvPr>
          <p:cNvSpPr txBox="1"/>
          <p:nvPr/>
        </p:nvSpPr>
        <p:spPr>
          <a:xfrm>
            <a:off x="6019977" y="-138595"/>
            <a:ext cx="11657610" cy="117173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593"/>
              </a:lnSpc>
              <a:spcBef>
                <a:spcPts val="0"/>
              </a:spcBef>
              <a:spcAft>
                <a:spcPts val="0"/>
              </a:spcAft>
              <a:buNone/>
            </a:pPr>
            <a:r xmlns:a="http://schemas.openxmlformats.org/drawingml/2006/main">
              <a:rPr lang="tr" sz="5400" dirty="0">
                <a:solidFill>
                  <a:srgbClr val="E98E24"/>
                </a:solidFill>
                <a:sym typeface="Calibri"/>
              </a:rPr>
              <a:t>BN özellikleri</a:t>
            </a:r>
            <a:endParaRPr xmlns:a="http://schemas.openxmlformats.org/drawingml/2006/main" sz="5400" dirty="0">
              <a:solidFill>
                <a:srgbClr val="E98E24"/>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grpSp>
        <p:nvGrpSpPr>
          <p:cNvPr id="343" name="Google Shape;343;p19"/>
          <p:cNvGrpSpPr/>
          <p:nvPr/>
        </p:nvGrpSpPr>
        <p:grpSpPr>
          <a:xfrm>
            <a:off x="-1143" y="9134206"/>
            <a:ext cx="18312195" cy="1166241"/>
            <a:chOff x="-1524" y="-1524"/>
            <a:chExt cx="24416259" cy="1554988"/>
          </a:xfrm>
        </p:grpSpPr>
        <p:sp>
          <p:nvSpPr>
            <p:cNvPr id="344" name="Google Shape;344;p1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45" name="Google Shape;345;p1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6" name="Google Shape;346;p1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47" name="Google Shape;347;p19"/>
          <p:cNvGrpSpPr/>
          <p:nvPr/>
        </p:nvGrpSpPr>
        <p:grpSpPr>
          <a:xfrm rot="-420599">
            <a:off x="3682422" y="9493213"/>
            <a:ext cx="15092934" cy="1652778"/>
            <a:chOff x="-1524" y="-1524"/>
            <a:chExt cx="20123911" cy="2203704"/>
          </a:xfrm>
        </p:grpSpPr>
        <p:sp>
          <p:nvSpPr>
            <p:cNvPr id="348" name="Google Shape;348;p1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49" name="Google Shape;349;p1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0" name="Google Shape;350;p1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51" name="Google Shape;351;p19"/>
          <p:cNvSpPr txBox="1"/>
          <p:nvPr/>
        </p:nvSpPr>
        <p:spPr>
          <a:xfrm>
            <a:off x="2588842" y="726296"/>
            <a:ext cx="15466402" cy="8686352"/>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48750"/>
              </a:lnSpc>
              <a:spcBef>
                <a:spcPts val="0"/>
              </a:spcBef>
              <a:spcAft>
                <a:spcPts val="0"/>
              </a:spcAft>
              <a:buNone/>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Psikiyatrik Eşlik Eden Hastalıklar</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Depresyon, kaygı, umutsuzluk ve utanç</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İntihar dışı kendine zarar verme, intihar düşüncesi ve intihar sonucu ölüm riskinin artması</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48750"/>
              </a:lnSpc>
              <a:spcBef>
                <a:spcPts val="0"/>
              </a:spcBef>
              <a:spcAft>
                <a:spcPts val="0"/>
              </a:spcAft>
              <a:buNone/>
            </a:pPr>
            <a:r xmlns:a="http://schemas.openxmlformats.org/drawingml/2006/main">
              <a:rPr lang="tr" sz="2400" b="0" i="1" u="none" strike="noStrike" cap="none" dirty="0">
                <a:solidFill>
                  <a:srgbClr val="000000"/>
                </a:solidFill>
                <a:latin typeface="Arial" panose="020B0604020202020204" pitchFamily="34" charset="0"/>
                <a:ea typeface="Calibri"/>
                <a:cs typeface="Arial" panose="020B0604020202020204" pitchFamily="34" charset="0"/>
                <a:sym typeface="Calibri"/>
              </a:rPr>
              <a:t>İntihar riski genel nüfusa göre 8 kat daha fazla</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0" marR="0" lvl="0" indent="0" algn="just" rtl="0">
              <a:lnSpc>
                <a:spcPct val="148750"/>
              </a:lnSpc>
              <a:spcBef>
                <a:spcPts val="0"/>
              </a:spcBef>
              <a:spcAft>
                <a:spcPts val="0"/>
              </a:spcAft>
              <a:buNone/>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Kusma ile ilgili komplikasyonlar:</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Diş erozyonu, tükürük bezi hipertrofisi</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Ellerde nasır veya sıyrıklar (örneğin, Russell belirtisi), tırnak hasarı</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Ağız yaraları</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Elektrolit dengesizlikleri → ↑ kardiyovasküler hastalık riski</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Farenks travması</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0" marR="0" lvl="0" indent="0" algn="just" rtl="0">
              <a:lnSpc>
                <a:spcPct val="148750"/>
              </a:lnSpc>
              <a:spcBef>
                <a:spcPts val="0"/>
              </a:spcBef>
              <a:spcAft>
                <a:spcPts val="0"/>
              </a:spcAft>
              <a:buNone/>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Hormonal ve gastrointestinal sorunlar:</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Düzensiz adet kanamaları, endokrin bozukluğu</a:t>
            </a:r>
            <a:endParaRPr xmlns:a="http://schemas.openxmlformats.org/drawingml/2006/main" sz="2400" dirty="0">
              <a:latin typeface="Arial" panose="020B0604020202020204" pitchFamily="34" charset="0"/>
              <a:cs typeface="Arial" panose="020B0604020202020204" pitchFamily="34" charset="0"/>
            </a:endParaRPr>
          </a:p>
          <a:p>
            <a:pPr xmlns:a="http://schemas.openxmlformats.org/drawingml/2006/main" marL="513983" marR="0" lvl="1" indent="-256991" algn="just" rtl="0">
              <a:lnSpc>
                <a:spcPct val="14875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Şişkinlik, disfaji veya asit reflüsü</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17857"/>
              </a:lnSpc>
              <a:spcBef>
                <a:spcPts val="0"/>
              </a:spcBef>
              <a:spcAft>
                <a:spcPts val="0"/>
              </a:spcAft>
              <a:buNone/>
            </a:pPr>
            <a:endParaRPr sz="2380" b="0" i="0" u="none" strike="noStrike" cap="none" dirty="0">
              <a:solidFill>
                <a:srgbClr val="000000"/>
              </a:solidFill>
              <a:latin typeface="Arial"/>
              <a:ea typeface="Arial"/>
              <a:cs typeface="Arial"/>
              <a:sym typeface="Arial"/>
            </a:endParaRPr>
          </a:p>
        </p:txBody>
      </p:sp>
      <p:sp>
        <p:nvSpPr>
          <p:cNvPr id="352" name="Google Shape;352;p19"/>
          <p:cNvSpPr txBox="1"/>
          <p:nvPr/>
        </p:nvSpPr>
        <p:spPr>
          <a:xfrm>
            <a:off x="6309249" y="145980"/>
            <a:ext cx="7257122" cy="1171731"/>
          </a:xfrm>
          <a:prstGeom prst="rect">
            <a:avLst/>
          </a:prstGeom>
          <a:noFill/>
          <a:ln>
            <a:noFill/>
          </a:ln>
        </p:spPr>
        <p:txBody>
          <a:bodyPr spcFirstLastPara="1" wrap="square" lIns="0" tIns="0" rIns="0" bIns="0" anchor="t" anchorCtr="0">
            <a:spAutoFit/>
          </a:bodyPr>
          <a:lstStyle/>
          <a:p>
            <a:pPr xmlns:a="http://schemas.openxmlformats.org/drawingml/2006/main" algn="ctr">
              <a:lnSpc>
                <a:spcPct val="140593"/>
              </a:lnSpc>
            </a:pPr>
            <a:r xmlns:a="http://schemas.openxmlformats.org/drawingml/2006/main">
              <a:rPr lang="tr" sz="5400" dirty="0">
                <a:solidFill>
                  <a:srgbClr val="E98E24"/>
                </a:solidFill>
                <a:sym typeface="Calibri"/>
              </a:rPr>
              <a:t>BN komorbiditeleri</a:t>
            </a:r>
            <a:endParaRPr xmlns:a="http://schemas.openxmlformats.org/drawingml/2006/main" sz="5400" dirty="0">
              <a:solidFill>
                <a:srgbClr val="E98E24"/>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grpSp>
        <p:nvGrpSpPr>
          <p:cNvPr id="357" name="Google Shape;357;p20"/>
          <p:cNvGrpSpPr/>
          <p:nvPr/>
        </p:nvGrpSpPr>
        <p:grpSpPr>
          <a:xfrm>
            <a:off x="-1143" y="9134206"/>
            <a:ext cx="18312195" cy="1166241"/>
            <a:chOff x="-1524" y="-1524"/>
            <a:chExt cx="24416259" cy="1554988"/>
          </a:xfrm>
        </p:grpSpPr>
        <p:sp>
          <p:nvSpPr>
            <p:cNvPr id="358" name="Google Shape;358;p2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59" name="Google Shape;359;p2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0" name="Google Shape;360;p2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61" name="Google Shape;361;p20"/>
          <p:cNvGrpSpPr/>
          <p:nvPr/>
        </p:nvGrpSpPr>
        <p:grpSpPr>
          <a:xfrm rot="-420599">
            <a:off x="3682422" y="9493213"/>
            <a:ext cx="15092934" cy="1652778"/>
            <a:chOff x="-1524" y="-1524"/>
            <a:chExt cx="20123911" cy="2203704"/>
          </a:xfrm>
        </p:grpSpPr>
        <p:sp>
          <p:nvSpPr>
            <p:cNvPr id="362" name="Google Shape;362;p2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63" name="Google Shape;363;p2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4" name="Google Shape;364;p2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pic>
        <p:nvPicPr>
          <p:cNvPr id="4" name="Immagine 3" descr="Immagine che contiene testo, muscolo, sport, uomo">
            <a:extLst>
              <a:ext uri="{FF2B5EF4-FFF2-40B4-BE49-F238E27FC236}">
                <a16:creationId xmlns:a16="http://schemas.microsoft.com/office/drawing/2014/main" id="{B0709534-11C3-8B7D-31E2-1F781EFE87B5}"/>
              </a:ext>
            </a:extLst>
          </p:cNvPr>
          <p:cNvPicPr>
            <a:picLocks noChangeAspect="1"/>
          </p:cNvPicPr>
          <p:nvPr/>
        </p:nvPicPr>
        <p:blipFill>
          <a:blip r:embed="rId5"/>
          <a:stretch>
            <a:fillRect/>
          </a:stretch>
        </p:blipFill>
        <p:spPr>
          <a:xfrm>
            <a:off x="5802284" y="130926"/>
            <a:ext cx="5769032" cy="865354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grpSp>
        <p:nvGrpSpPr>
          <p:cNvPr id="370" name="Google Shape;370;p21"/>
          <p:cNvGrpSpPr/>
          <p:nvPr/>
        </p:nvGrpSpPr>
        <p:grpSpPr>
          <a:xfrm>
            <a:off x="-1143" y="9134206"/>
            <a:ext cx="18312195" cy="1166241"/>
            <a:chOff x="-1524" y="-1524"/>
            <a:chExt cx="24416259" cy="1554988"/>
          </a:xfrm>
        </p:grpSpPr>
        <p:sp>
          <p:nvSpPr>
            <p:cNvPr id="371" name="Google Shape;371;p21"/>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72" name="Google Shape;372;p21"/>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3" name="Google Shape;373;p21"/>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74" name="Google Shape;374;p21"/>
          <p:cNvGrpSpPr/>
          <p:nvPr/>
        </p:nvGrpSpPr>
        <p:grpSpPr>
          <a:xfrm rot="-420599">
            <a:off x="3682422" y="9493213"/>
            <a:ext cx="15092934" cy="1652778"/>
            <a:chOff x="-1524" y="-1524"/>
            <a:chExt cx="20123911" cy="2203704"/>
          </a:xfrm>
        </p:grpSpPr>
        <p:sp>
          <p:nvSpPr>
            <p:cNvPr id="375" name="Google Shape;375;p21"/>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76" name="Google Shape;376;p21"/>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7" name="Google Shape;377;p21"/>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79" name="Google Shape;379;p21"/>
          <p:cNvSpPr txBox="1"/>
          <p:nvPr/>
        </p:nvSpPr>
        <p:spPr>
          <a:xfrm>
            <a:off x="827548" y="1443990"/>
            <a:ext cx="16431752" cy="7109639"/>
          </a:xfrm>
          <a:prstGeom prst="rect">
            <a:avLst/>
          </a:prstGeom>
          <a:noFill/>
          <a:ln>
            <a:noFill/>
          </a:ln>
        </p:spPr>
        <p:txBody>
          <a:bodyPr spcFirstLastPara="1" wrap="square" lIns="0" tIns="0" rIns="0" bIns="0" anchor="t" anchorCtr="0">
            <a:spAutoFit/>
          </a:bodyPr>
          <a:lstStyle/>
          <a:p>
            <a:pPr xmlns:a="http://schemas.openxmlformats.org/drawingml/2006/main" marL="457200" marR="0" lvl="0" indent="-457200" algn="just" rtl="0">
              <a:lnSpc>
                <a:spcPct val="150000"/>
              </a:lnSpc>
              <a:spcBef>
                <a:spcPts val="0"/>
              </a:spcBef>
              <a:spcAft>
                <a:spcPts val="0"/>
              </a:spcAft>
              <a:buFont typeface="Wingdings" panose="05000000000000000000" pitchFamily="2" charset="2"/>
              <a:buChar char="§"/>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Bigoreksiya veya </a:t>
            </a:r>
            <a:r xmlns:a="http://schemas.openxmlformats.org/drawingml/2006/main">
              <a:rPr lang="tr"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vigoreksiya </a:t>
            </a: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veya kas dismorfisi (MD) veya ters anoreksiya</a:t>
            </a:r>
          </a:p>
          <a:p>
            <a:pPr xmlns:a="http://schemas.openxmlformats.org/drawingml/2006/main" marL="457200" marR="0" lvl="0" indent="-457200" algn="just" rtl="0">
              <a:lnSpc>
                <a:spcPct val="150000"/>
              </a:lnSpc>
              <a:spcBef>
                <a:spcPts val="0"/>
              </a:spcBef>
              <a:spcAft>
                <a:spcPts val="0"/>
              </a:spcAft>
              <a:buFont typeface="Wingdings" panose="05000000000000000000" pitchFamily="2" charset="2"/>
              <a:buChar char="§"/>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DSM-V TR'ye göre tanı kriterleri:</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Çarpık beden algısı: Yeterince kaslı veya güçlü olmadığımıza dair sürekli inanç. Bireyler, normal veya çok kaslı görünseler bile kendilerini küçük ve zayıf olarak algılarlar.</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Görünüş konusunda takıntılı olma.</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Kompulsif davranışlar: Aşırı egzersiz ve ağırlık kaldırma (spor salonunda saatler geçirmek), katı yüksek proteinli bir diyet uygulamak (aşırı miktarda para harcamak), takviye kullanımı (bazen anabolik-androjenik steroidler de dahil).</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457200" marR="0" lvl="0" indent="-457200" algn="just" rtl="0">
              <a:lnSpc>
                <a:spcPct val="150000"/>
              </a:lnSpc>
              <a:spcBef>
                <a:spcPts val="0"/>
              </a:spcBef>
              <a:spcAft>
                <a:spcPts val="0"/>
              </a:spcAft>
              <a:buFont typeface="Wingdings" panose="05000000000000000000" pitchFamily="2" charset="2"/>
              <a:buChar char="§"/>
            </a:pPr>
            <a:r xmlns:a="http://schemas.openxmlformats.org/drawingml/2006/main">
              <a:rPr lang="tr"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hipermezomorfik erkek fiziğine </a:t>
            </a: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ilişkin sosyal ideallerden kaynaklanıyor olabilir </a:t>
            </a: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xmlns:a="http://schemas.openxmlformats.org/drawingml/2006/main" sz="1600" dirty="0">
              <a:latin typeface="Arial" panose="020B0604020202020204" pitchFamily="34" charset="0"/>
              <a:cs typeface="Arial" panose="020B0604020202020204" pitchFamily="34" charset="0"/>
            </a:endParaRPr>
          </a:p>
          <a:p>
            <a:pPr xmlns:a="http://schemas.openxmlformats.org/drawingml/2006/main" marL="457200" marR="0" lvl="0" indent="-457200" algn="just" rtl="0">
              <a:lnSpc>
                <a:spcPct val="150000"/>
              </a:lnSpc>
              <a:spcBef>
                <a:spcPts val="0"/>
              </a:spcBef>
              <a:spcAft>
                <a:spcPts val="0"/>
              </a:spcAft>
              <a:buFont typeface="Wingdings" panose="05000000000000000000" pitchFamily="2" charset="2"/>
              <a:buChar char="§"/>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Kaslılık arayışı, vücutla ilgili kaygıya karşı bir başa çıkma stratejisi olarak kullanılabilir.</a:t>
            </a:r>
          </a:p>
          <a:p>
            <a:pPr xmlns:a="http://schemas.openxmlformats.org/drawingml/2006/main" marL="457200" marR="0" lvl="0" indent="-457200" algn="just" rtl="0">
              <a:lnSpc>
                <a:spcPct val="150000"/>
              </a:lnSpc>
              <a:spcBef>
                <a:spcPts val="0"/>
              </a:spcBef>
              <a:spcAft>
                <a:spcPts val="0"/>
              </a:spcAft>
              <a:buFont typeface="Wingdings" panose="05000000000000000000" pitchFamily="2" charset="2"/>
              <a:buChar char="§"/>
            </a:pPr>
            <a:r xmlns:a="http://schemas.openxmlformats.org/drawingml/2006/main">
              <a:rPr lang="tr" sz="2800" dirty="0">
                <a:latin typeface="Arial" panose="020B0604020202020204" pitchFamily="34" charset="0"/>
                <a:cs typeface="Arial" panose="020B0604020202020204" pitchFamily="34" charset="0"/>
                <a:sym typeface="Calibri"/>
              </a:rPr>
              <a:t>Vücut geliştiriciler daha yüksek risk altındadır</a:t>
            </a:r>
            <a:endParaRPr xmlns:a="http://schemas.openxmlformats.org/drawingml/2006/main" sz="1600" dirty="0">
              <a:latin typeface="Arial" panose="020B0604020202020204" pitchFamily="34" charset="0"/>
              <a:cs typeface="Arial" panose="020B0604020202020204" pitchFamily="34" charset="0"/>
            </a:endParaRPr>
          </a:p>
        </p:txBody>
      </p:sp>
      <p:sp>
        <p:nvSpPr>
          <p:cNvPr id="2" name="Google Shape;352;p19">
            <a:extLst>
              <a:ext uri="{FF2B5EF4-FFF2-40B4-BE49-F238E27FC236}">
                <a16:creationId xmlns:a16="http://schemas.microsoft.com/office/drawing/2014/main" id="{BA45F694-AC8F-1545-D973-C50742FACF45}"/>
              </a:ext>
            </a:extLst>
          </p:cNvPr>
          <p:cNvSpPr txBox="1"/>
          <p:nvPr/>
        </p:nvSpPr>
        <p:spPr>
          <a:xfrm>
            <a:off x="5256139" y="58296"/>
            <a:ext cx="7257122" cy="1171731"/>
          </a:xfrm>
          <a:prstGeom prst="rect">
            <a:avLst/>
          </a:prstGeom>
          <a:noFill/>
          <a:ln>
            <a:noFill/>
          </a:ln>
        </p:spPr>
        <p:txBody>
          <a:bodyPr spcFirstLastPara="1" wrap="square" lIns="0" tIns="0" rIns="0" bIns="0" anchor="t" anchorCtr="0">
            <a:spAutoFit/>
          </a:bodyPr>
          <a:lstStyle/>
          <a:p>
            <a:pPr xmlns:a="http://schemas.openxmlformats.org/drawingml/2006/main" algn="ctr">
              <a:lnSpc>
                <a:spcPct val="140593"/>
              </a:lnSpc>
            </a:pPr>
            <a:r xmlns:a="http://schemas.openxmlformats.org/drawingml/2006/main">
              <a:rPr lang="tr" sz="5400" dirty="0">
                <a:solidFill>
                  <a:srgbClr val="E98E24"/>
                </a:solidFill>
                <a:sym typeface="Calibri"/>
              </a:rPr>
              <a:t>Bigoreksiya</a:t>
            </a:r>
            <a:endParaRPr xmlns:a="http://schemas.openxmlformats.org/drawingml/2006/main" sz="5400" dirty="0">
              <a:solidFill>
                <a:srgbClr val="E98E24"/>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grpSp>
        <p:nvGrpSpPr>
          <p:cNvPr id="385" name="Google Shape;385;p22"/>
          <p:cNvGrpSpPr/>
          <p:nvPr/>
        </p:nvGrpSpPr>
        <p:grpSpPr>
          <a:xfrm>
            <a:off x="-1143" y="9134206"/>
            <a:ext cx="18312195" cy="1166241"/>
            <a:chOff x="-1524" y="-1524"/>
            <a:chExt cx="24416259" cy="1554988"/>
          </a:xfrm>
        </p:grpSpPr>
        <p:sp>
          <p:nvSpPr>
            <p:cNvPr id="386" name="Google Shape;386;p2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87" name="Google Shape;387;p2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8" name="Google Shape;388;p2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89" name="Google Shape;389;p22"/>
          <p:cNvGrpSpPr/>
          <p:nvPr/>
        </p:nvGrpSpPr>
        <p:grpSpPr>
          <a:xfrm rot="-420599">
            <a:off x="3682422" y="9493213"/>
            <a:ext cx="15092934" cy="1652778"/>
            <a:chOff x="-1524" y="-1524"/>
            <a:chExt cx="20123911" cy="2203704"/>
          </a:xfrm>
        </p:grpSpPr>
        <p:sp>
          <p:nvSpPr>
            <p:cNvPr id="390" name="Google Shape;390;p2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91" name="Google Shape;391;p2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2" name="Google Shape;392;p2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93" name="Google Shape;393;p22"/>
          <p:cNvSpPr txBox="1"/>
          <p:nvPr/>
        </p:nvSpPr>
        <p:spPr>
          <a:xfrm>
            <a:off x="610413" y="1428005"/>
            <a:ext cx="17527958" cy="6908045"/>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87458"/>
              </a:lnSpc>
              <a:spcBef>
                <a:spcPts val="0"/>
              </a:spcBef>
              <a:spcAft>
                <a:spcPts val="0"/>
              </a:spcAft>
              <a:buNone/>
            </a:pPr>
            <a:r xmlns:a="http://schemas.openxmlformats.org/drawingml/2006/main">
              <a:rPr lang="tr" sz="2400" b="0" i="0" u="none" strike="noStrike" cap="none" dirty="0">
                <a:solidFill>
                  <a:srgbClr val="000000"/>
                </a:solidFill>
                <a:latin typeface="Calibri"/>
                <a:ea typeface="Calibri"/>
                <a:cs typeface="Calibri"/>
                <a:sym typeface="Calibri"/>
              </a:rPr>
              <a:t>🔸 </a:t>
            </a: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Çarpık Beden Algısı: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Nesnel olarak kaslı olsalar bile, bedenlerinin çok küçük, zayıf veya az gelişmiş olduğuna dair kalıcı ve mantıksız inanç.</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 beden imajı bozulması, anoreksiya nervozada görülen bozulmaya benzer bir mekanizmaya sahiptir ancak zayıflıktan ziyade kaslılığa odaklanır.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Sık sık aynada görünümlerini kontrol edebilirler veya vücutlarının açıkta kalabileceği durumlardan (örneğin yüzme havuzları) kaçınabilirler.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 Görünüş Üzerine Takıntılı Odaklanma: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Özellikle kas boyutu ve tanımı olmak üzere, fiziksel özellikleriyle ilgili endişelerin hakim olduğu düşünceler.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 durum, kişinin sık sık vücut kontrolü yapmasına, başkalarıyla karşılaştırma yapmasına ve istenilen görünümün korunamaması durumunda sıkıntıya düşmesine yol açar.</a:t>
            </a:r>
            <a:endParaRPr xmlns:a="http://schemas.openxmlformats.org/drawingml/2006/main" dirty="0">
              <a:latin typeface="Arial" panose="020B0604020202020204" pitchFamily="34" charset="0"/>
              <a:cs typeface="Arial" panose="020B0604020202020204" pitchFamily="34" charset="0"/>
            </a:endParaRPr>
          </a:p>
          <a:p>
            <a:pPr marL="0" marR="0" lvl="0" indent="0" algn="ctr" rtl="0">
              <a:lnSpc>
                <a:spcPct val="150016"/>
              </a:lnSpc>
              <a:spcBef>
                <a:spcPts val="0"/>
              </a:spcBef>
              <a:spcAft>
                <a:spcPts val="0"/>
              </a:spcAft>
              <a:buNone/>
            </a:pPr>
            <a:endParaRPr sz="2999" b="0" i="0" u="none" strike="noStrike" cap="none" dirty="0">
              <a:solidFill>
                <a:srgbClr val="000000"/>
              </a:solidFill>
              <a:latin typeface="Arimo"/>
              <a:ea typeface="Arimo"/>
              <a:cs typeface="Arimo"/>
              <a:sym typeface="Arimo"/>
            </a:endParaRPr>
          </a:p>
        </p:txBody>
      </p:sp>
      <p:sp>
        <p:nvSpPr>
          <p:cNvPr id="2" name="Google Shape;287;p15">
            <a:extLst>
              <a:ext uri="{FF2B5EF4-FFF2-40B4-BE49-F238E27FC236}">
                <a16:creationId xmlns:a16="http://schemas.microsoft.com/office/drawing/2014/main" id="{496DD682-286D-287B-FC46-A858644D63C2}"/>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593"/>
              </a:lnSpc>
              <a:spcBef>
                <a:spcPts val="0"/>
              </a:spcBef>
              <a:spcAft>
                <a:spcPts val="0"/>
              </a:spcAft>
              <a:buNone/>
            </a:pPr>
            <a:r xmlns:a="http://schemas.openxmlformats.org/drawingml/2006/main">
              <a:rPr lang="tr" sz="5400" dirty="0">
                <a:solidFill>
                  <a:srgbClr val="E98E24"/>
                </a:solidFill>
                <a:sym typeface="Calibri"/>
              </a:rPr>
              <a:t>Bigoreksiya özellikleri 1/2</a:t>
            </a:r>
            <a:endParaRPr xmlns:a="http://schemas.openxmlformats.org/drawingml/2006/main" sz="5400" dirty="0">
              <a:solidFill>
                <a:srgbClr val="E98E24"/>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grpSp>
        <p:nvGrpSpPr>
          <p:cNvPr id="398" name="Google Shape;398;p23"/>
          <p:cNvGrpSpPr/>
          <p:nvPr/>
        </p:nvGrpSpPr>
        <p:grpSpPr>
          <a:xfrm>
            <a:off x="-1143" y="9134206"/>
            <a:ext cx="18312195" cy="1166241"/>
            <a:chOff x="-1524" y="-1524"/>
            <a:chExt cx="24416259" cy="1554988"/>
          </a:xfrm>
        </p:grpSpPr>
        <p:sp>
          <p:nvSpPr>
            <p:cNvPr id="399" name="Google Shape;399;p23"/>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00" name="Google Shape;400;p23"/>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1" name="Google Shape;401;p23"/>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02" name="Google Shape;402;p23"/>
          <p:cNvGrpSpPr/>
          <p:nvPr/>
        </p:nvGrpSpPr>
        <p:grpSpPr>
          <a:xfrm rot="-420599">
            <a:off x="3682422" y="9493213"/>
            <a:ext cx="15092934" cy="1652778"/>
            <a:chOff x="-1524" y="-1524"/>
            <a:chExt cx="20123911" cy="2203704"/>
          </a:xfrm>
        </p:grpSpPr>
        <p:sp>
          <p:nvSpPr>
            <p:cNvPr id="403" name="Google Shape;403;p23"/>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04" name="Google Shape;404;p23"/>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5" name="Google Shape;405;p23"/>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06" name="Google Shape;406;p23"/>
          <p:cNvSpPr txBox="1"/>
          <p:nvPr/>
        </p:nvSpPr>
        <p:spPr>
          <a:xfrm>
            <a:off x="803865" y="1492877"/>
            <a:ext cx="15103937" cy="5525102"/>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87458"/>
              </a:lnSpc>
              <a:spcBef>
                <a:spcPts val="0"/>
              </a:spcBef>
              <a:spcAft>
                <a:spcPts val="0"/>
              </a:spcAft>
              <a:buNone/>
            </a:pPr>
            <a:r xmlns:a="http://schemas.openxmlformats.org/drawingml/2006/main">
              <a:rPr lang="tr" sz="2400" b="0" i="0" u="none" strike="noStrike" cap="none" dirty="0">
                <a:solidFill>
                  <a:srgbClr val="000000"/>
                </a:solidFill>
                <a:latin typeface="Calibri"/>
                <a:ea typeface="Calibri"/>
                <a:cs typeface="Calibri"/>
                <a:sym typeface="Calibri"/>
              </a:rPr>
              <a:t>🔸</a:t>
            </a:r>
            <a:r xmlns:a="http://schemas.openxmlformats.org/drawingml/2006/main">
              <a:rPr lang="tr" sz="2400" b="1" i="0" u="none" strike="noStrike" cap="none" dirty="0">
                <a:solidFill>
                  <a:srgbClr val="000000"/>
                </a:solidFill>
                <a:latin typeface="Calibri"/>
                <a:ea typeface="Calibri"/>
                <a:cs typeface="Calibri"/>
                <a:sym typeface="Calibri"/>
              </a:rPr>
              <a:t> </a:t>
            </a: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Aşırı Egzersiz ve Ağırlık Kaldırma: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Bireyler genellikle katı ve yoğun egzersiz rutinlerini takip ederler, çoğunlukla günde birkaç saatini spor salonunda geçirirler.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Ağrı, yaralanma veya bitkinliğe rağmen egzersiz yapmaya devam edebilir ve sağlıktan çok kas kazanımına öncelik verebilirler. Bu takıntılı davranış, aşırı antrenman sendromuna, yorgunluğa ve uzun vadeli eklem ve kas hasarına yol açabilir.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Yüksek Proteinli Diyetler ve Takviye Kullanımı: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Özellikle kas gelişimini desteklemek için protein alımını artırmak gibi diyet kontrolü konusunda sıklıkla bir takıntı vardır.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0" marR="0" lvl="0" indent="0" algn="just" rtl="0">
              <a:lnSpc>
                <a:spcPct val="187458"/>
              </a:lnSpc>
              <a:spcBef>
                <a:spcPts val="0"/>
              </a:spcBef>
              <a:spcAft>
                <a:spcPts val="0"/>
              </a:spcAft>
              <a:buNone/>
            </a:pPr>
            <a:r xmlns:a="http://schemas.openxmlformats.org/drawingml/2006/main">
              <a:rPr lang="tr" sz="2400" b="0" i="1" u="none" strike="noStrike" cap="none" dirty="0">
                <a:solidFill>
                  <a:srgbClr val="000000"/>
                </a:solidFill>
                <a:latin typeface="Arial" panose="020B0604020202020204" pitchFamily="34" charset="0"/>
                <a:ea typeface="Calibri"/>
                <a:cs typeface="Arial" panose="020B0604020202020204" pitchFamily="34" charset="0"/>
                <a:sym typeface="Calibri"/>
              </a:rPr>
              <a:t>protein tozlarının, kreatinin, anabolik takviyelerin veya hatta steroidler gibi yasa dışı maddelerin aşırı kullanımı da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dahil olabilir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xmlns:a="http://schemas.openxmlformats.org/drawingml/2006/main" dirty="0">
              <a:latin typeface="Arial" panose="020B0604020202020204" pitchFamily="34" charset="0"/>
              <a:cs typeface="Arial" panose="020B0604020202020204" pitchFamily="34" charset="0"/>
            </a:endParaRPr>
          </a:p>
        </p:txBody>
      </p:sp>
      <p:sp>
        <p:nvSpPr>
          <p:cNvPr id="407" name="Google Shape;407;p23"/>
          <p:cNvSpPr txBox="1"/>
          <p:nvPr/>
        </p:nvSpPr>
        <p:spPr>
          <a:xfrm>
            <a:off x="803865" y="7019253"/>
            <a:ext cx="15408737" cy="1292662"/>
          </a:xfrm>
          <a:prstGeom prst="rect">
            <a:avLst/>
          </a:prstGeom>
          <a:noFill/>
          <a:ln>
            <a:noFill/>
          </a:ln>
        </p:spPr>
        <p:txBody>
          <a:bodyPr spcFirstLastPara="1" wrap="square" lIns="0" tIns="0" rIns="0" bIns="0" anchor="t" anchorCtr="0">
            <a:spAutoFit/>
          </a:bodyPr>
          <a:lstStyle/>
          <a:p>
            <a:pPr xmlns:a="http://schemas.openxmlformats.org/drawingml/2006/main" marL="0" marR="0" lvl="0" indent="0" algn="l" rtl="0">
              <a:lnSpc>
                <a:spcPct val="175000"/>
              </a:lnSpc>
              <a:spcBef>
                <a:spcPts val="0"/>
              </a:spcBef>
              <a:spcAft>
                <a:spcPts val="0"/>
              </a:spcAft>
              <a:buNone/>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MD'li bireyler, aşırı egzersiz ve katı diyetlerini sürdürme zorunluluğu nedeniyle önemli sosyal, akademik veya mesleki aktivitelerden sıklıkla kaçınırlar.</a:t>
            </a:r>
            <a:endParaRPr xmlns:a="http://schemas.openxmlformats.org/drawingml/2006/main"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48D5B1C9-D65A-370C-C180-CE3D3DAD614B}"/>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0593"/>
              </a:lnSpc>
              <a:spcBef>
                <a:spcPts val="0"/>
              </a:spcBef>
              <a:spcAft>
                <a:spcPts val="0"/>
              </a:spcAft>
              <a:buNone/>
            </a:pPr>
            <a:r xmlns:a="http://schemas.openxmlformats.org/drawingml/2006/main">
              <a:rPr lang="tr" sz="5400" dirty="0">
                <a:solidFill>
                  <a:srgbClr val="E98E24"/>
                </a:solidFill>
                <a:sym typeface="Calibri"/>
              </a:rPr>
              <a:t>Bigoreksiya özellikleri 2/2</a:t>
            </a:r>
            <a:endParaRPr xmlns:a="http://schemas.openxmlformats.org/drawingml/2006/main" sz="5400" dirty="0">
              <a:solidFill>
                <a:srgbClr val="E98E2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grpSp>
        <p:nvGrpSpPr>
          <p:cNvPr id="100" name="Google Shape;100;p2"/>
          <p:cNvGrpSpPr/>
          <p:nvPr/>
        </p:nvGrpSpPr>
        <p:grpSpPr>
          <a:xfrm>
            <a:off x="-1143" y="9134206"/>
            <a:ext cx="18312195" cy="1166241"/>
            <a:chOff x="-1524" y="-1524"/>
            <a:chExt cx="24416259" cy="1554988"/>
          </a:xfrm>
        </p:grpSpPr>
        <p:sp>
          <p:nvSpPr>
            <p:cNvPr id="101" name="Google Shape;101;p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02" name="Google Shape;102;p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04" name="Google Shape;104;p2"/>
          <p:cNvGrpSpPr/>
          <p:nvPr/>
        </p:nvGrpSpPr>
        <p:grpSpPr>
          <a:xfrm rot="-420599">
            <a:off x="3682422" y="9493213"/>
            <a:ext cx="15092934" cy="1652778"/>
            <a:chOff x="-1524" y="-1524"/>
            <a:chExt cx="20123911" cy="2203704"/>
          </a:xfrm>
        </p:grpSpPr>
        <p:sp>
          <p:nvSpPr>
            <p:cNvPr id="105" name="Google Shape;105;p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06" name="Google Shape;106;p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7" name="Google Shape;107;p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 name="Titolo 3">
            <a:extLst>
              <a:ext uri="{FF2B5EF4-FFF2-40B4-BE49-F238E27FC236}">
                <a16:creationId xmlns:a16="http://schemas.microsoft.com/office/drawing/2014/main" id="{8B32D63C-537C-E75E-87F9-A93094AC679D}"/>
              </a:ext>
            </a:extLst>
          </p:cNvPr>
          <p:cNvSpPr>
            <a:spLocks noGrp="1"/>
          </p:cNvSpPr>
          <p:nvPr>
            <p:ph type="title"/>
          </p:nvPr>
        </p:nvSpPr>
        <p:spPr/>
        <p:txBody>
          <a:bodyPr>
            <a:normAutofit/>
          </a:bodyPr>
          <a:lstStyle/>
          <a:p>
            <a:r xmlns:a="http://schemas.openxmlformats.org/drawingml/2006/main">
              <a:rPr lang="tr" sz="5400" dirty="0">
                <a:solidFill>
                  <a:srgbClr val="E98E24"/>
                </a:solidFill>
                <a:latin typeface="Arial"/>
                <a:cs typeface="Arial"/>
                <a:sym typeface="Arial"/>
              </a:rPr>
              <a:t>Genel bilgi</a:t>
            </a:r>
          </a:p>
        </p:txBody>
      </p:sp>
      <p:sp>
        <p:nvSpPr>
          <p:cNvPr id="5" name="Segnaposto testo 4">
            <a:extLst>
              <a:ext uri="{FF2B5EF4-FFF2-40B4-BE49-F238E27FC236}">
                <a16:creationId xmlns:a16="http://schemas.microsoft.com/office/drawing/2014/main" id="{9539264A-9B09-1306-353C-56B757A175C1}"/>
              </a:ext>
            </a:extLst>
          </p:cNvPr>
          <p:cNvSpPr>
            <a:spLocks noGrp="1"/>
          </p:cNvSpPr>
          <p:nvPr>
            <p:ph type="body" idx="1"/>
          </p:nvPr>
        </p:nvSpPr>
        <p:spPr>
          <a:xfrm>
            <a:off x="457199" y="1600200"/>
            <a:ext cx="17461455" cy="7200538"/>
          </a:xfrm>
        </p:spPr>
        <p:txBody>
          <a:bodyPr>
            <a:normAutofit/>
          </a:bodyPr>
          <a:lstStyle/>
          <a:p>
            <a:pPr xmlns:a="http://schemas.openxmlformats.org/drawingml/2006/main"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tr" dirty="0">
                <a:latin typeface="Arial" panose="020B0604020202020204" pitchFamily="34" charset="0"/>
                <a:cs typeface="Arial" panose="020B0604020202020204" pitchFamily="34" charset="0"/>
                <a:sym typeface="Calibri"/>
              </a:rPr>
              <a:t>Son yıllarda ED'nin görülme sıklığında artış görülmektedir.</a:t>
            </a:r>
          </a:p>
          <a:p>
            <a:pPr xmlns:a="http://schemas.openxmlformats.org/drawingml/2006/main"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tr" dirty="0">
                <a:latin typeface="Arial" panose="020B0604020202020204" pitchFamily="34" charset="0"/>
                <a:cs typeface="Arial" panose="020B0604020202020204" pitchFamily="34" charset="0"/>
                <a:sym typeface="Calibri"/>
              </a:rPr>
              <a:t>ED, erken çocukluk dönemindeki tipik örüntülerden ergenlik ve genç yetişkinliğe özgü olanlara kadar uzanan heterojen ve çeşitli bir durum grubunu temsil eder.</a:t>
            </a:r>
          </a:p>
          <a:p>
            <a:pPr xmlns:a="http://schemas.openxmlformats.org/drawingml/2006/main"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tr" dirty="0">
                <a:latin typeface="Arial" panose="020B0604020202020204" pitchFamily="34" charset="0"/>
                <a:cs typeface="Arial" panose="020B0604020202020204" pitchFamily="34" charset="0"/>
                <a:sym typeface="Calibri"/>
              </a:rPr>
              <a:t>ED'ye Anoreksiya Nervoza, Bulimia Nervoza, Bigoreksiya ve Tıkınırcasına Yeme Bozukluğu, ARFID, Ortoreksiya Nervoza dahildir…</a:t>
            </a:r>
          </a:p>
          <a:p>
            <a:pPr xmlns:a="http://schemas.openxmlformats.org/drawingml/2006/main"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tr" b="0" i="0" u="none" strike="noStrike" cap="none" dirty="0">
                <a:solidFill>
                  <a:srgbClr val="000000"/>
                </a:solidFill>
                <a:latin typeface="Arial" panose="020B0604020202020204" pitchFamily="34" charset="0"/>
                <a:cs typeface="Arial" panose="020B0604020202020204" pitchFamily="34" charset="0"/>
                <a:sym typeface="Calibri"/>
              </a:rPr>
              <a:t>ED'yi tanımak zordur, çünkü etkilenen bireyler genellikle farkındalıktan yoksundur ve klinik semptomların şiddetini küçümserler, sıklıkla tedaviye karşı ikircikli davranırlar.</a:t>
            </a:r>
          </a:p>
          <a:p>
            <a:pPr xmlns:a="http://schemas.openxmlformats.org/drawingml/2006/main"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tr" b="0" i="0" u="none" strike="noStrike" cap="none" dirty="0">
                <a:solidFill>
                  <a:srgbClr val="000000"/>
                </a:solidFill>
                <a:latin typeface="Arial" panose="020B0604020202020204" pitchFamily="34" charset="0"/>
                <a:cs typeface="Arial" panose="020B0604020202020204" pitchFamily="34" charset="0"/>
                <a:sym typeface="Calibri"/>
              </a:rPr>
              <a:t>Diğer psikiyatrik durumlarla birlikte görülme oranı yüksektir.</a:t>
            </a:r>
          </a:p>
          <a:p>
            <a:pPr xmlns:a="http://schemas.openxmlformats.org/drawingml/2006/main"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tr" b="0" i="0" u="none" strike="noStrike" cap="none" dirty="0">
                <a:solidFill>
                  <a:srgbClr val="000000"/>
                </a:solidFill>
                <a:latin typeface="Arial" panose="020B0604020202020204" pitchFamily="34" charset="0"/>
                <a:cs typeface="Arial" panose="020B0604020202020204" pitchFamily="34" charset="0"/>
                <a:sym typeface="Calibri"/>
              </a:rPr>
              <a:t>Sertleşme bozukluğu (ED) sorunu yaşayanların yalnızca küçük bir yüzdesi uygun tanı ve tedaviyi alabilmektedir.</a:t>
            </a:r>
          </a:p>
          <a:p>
            <a:pPr xmlns:a="http://schemas.openxmlformats.org/drawingml/2006/main"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xmlns:a="http://schemas.openxmlformats.org/drawingml/2006/main">
              <a:rPr lang="tr" b="0" i="0" u="none" strike="noStrike" cap="none" dirty="0">
                <a:solidFill>
                  <a:srgbClr val="000000"/>
                </a:solidFill>
                <a:latin typeface="Arial" panose="020B0604020202020204" pitchFamily="34" charset="0"/>
                <a:cs typeface="Arial" panose="020B0604020202020204" pitchFamily="34" charset="0"/>
                <a:sym typeface="Calibri"/>
              </a:rPr>
              <a:t>ED sadece bireyi değil aynı zamanda tüm aile sistemini etkilediğinden, özellikle çocukluk veya ergenlik döneminde ortaya çıktığında kapsamlı bir yaklaşım gerektirir.</a:t>
            </a:r>
            <a:endParaRPr xmlns:a="http://schemas.openxmlformats.org/drawingml/2006/main" lang="en-US" dirty="0">
              <a:latin typeface="Arial" panose="020B0604020202020204" pitchFamily="34" charset="0"/>
              <a:cs typeface="Arial" panose="020B0604020202020204" pitchFamily="34" charset="0"/>
            </a:endParaRP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
            </a:pPr>
            <a:endParaRPr lang="it-IT"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grpSp>
        <p:nvGrpSpPr>
          <p:cNvPr id="427" name="Google Shape;427;p25"/>
          <p:cNvGrpSpPr/>
          <p:nvPr/>
        </p:nvGrpSpPr>
        <p:grpSpPr>
          <a:xfrm>
            <a:off x="-1143" y="9134206"/>
            <a:ext cx="18312195" cy="1166241"/>
            <a:chOff x="-1524" y="-1524"/>
            <a:chExt cx="24416259" cy="1554988"/>
          </a:xfrm>
        </p:grpSpPr>
        <p:sp>
          <p:nvSpPr>
            <p:cNvPr id="428" name="Google Shape;428;p2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29" name="Google Shape;429;p2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0" name="Google Shape;430;p2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31" name="Google Shape;431;p25"/>
          <p:cNvGrpSpPr/>
          <p:nvPr/>
        </p:nvGrpSpPr>
        <p:grpSpPr>
          <a:xfrm rot="-420599">
            <a:off x="3682422" y="9493213"/>
            <a:ext cx="15092934" cy="1652778"/>
            <a:chOff x="-1524" y="-1524"/>
            <a:chExt cx="20123911" cy="2203704"/>
          </a:xfrm>
        </p:grpSpPr>
        <p:sp>
          <p:nvSpPr>
            <p:cNvPr id="432" name="Google Shape;432;p2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33" name="Google Shape;433;p2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4" name="Google Shape;434;p2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35" name="Google Shape;435;p25"/>
          <p:cNvSpPr txBox="1"/>
          <p:nvPr/>
        </p:nvSpPr>
        <p:spPr>
          <a:xfrm>
            <a:off x="232756" y="321164"/>
            <a:ext cx="17844396" cy="633045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spcBef>
                <a:spcPts val="0"/>
              </a:spcBef>
              <a:spcAft>
                <a:spcPts val="0"/>
              </a:spcAft>
              <a:buNone/>
            </a:pPr>
            <a:r xmlns:a="http://schemas.openxmlformats.org/drawingml/2006/main">
              <a:rPr lang="tr" sz="5400" dirty="0">
                <a:solidFill>
                  <a:srgbClr val="E98E24"/>
                </a:solidFill>
                <a:sym typeface="Calibri"/>
              </a:rPr>
              <a:t>Bigoreksiya Hastalarını Vücut Geliştirmeye Yönlendiren Nedir?</a:t>
            </a:r>
            <a:endParaRPr xmlns:a="http://schemas.openxmlformats.org/drawingml/2006/main" sz="5400" dirty="0">
              <a:solidFill>
                <a:srgbClr val="E98E24"/>
              </a:solidFill>
            </a:endParaRPr>
          </a:p>
          <a:p>
            <a:pPr marL="0" marR="0" lvl="0" indent="0" algn="just" rtl="0">
              <a:lnSpc>
                <a:spcPct val="157500"/>
              </a:lnSpc>
              <a:spcBef>
                <a:spcPts val="0"/>
              </a:spcBef>
              <a:spcAft>
                <a:spcPts val="0"/>
              </a:spcAft>
              <a:buNone/>
            </a:pPr>
            <a:endParaRPr sz="2400" b="1" i="1" u="none" strike="noStrike" cap="none" dirty="0">
              <a:solidFill>
                <a:srgbClr val="000000"/>
              </a:solidFill>
              <a:latin typeface="Calibri"/>
              <a:ea typeface="Calibri"/>
              <a:cs typeface="Calibri"/>
              <a:sym typeface="Calibri"/>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Erken beden memnuniyetsizliği: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Çocukluk döneminde zayıf veya güçsüz hissetme</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Sosyal karşılaştırma: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atletik veya popüler akranlara duyulan kıskançlık</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Olumlu pekiştirme: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Hızlı ve gözle görülür sonuçlar öz saygıyı artırır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Akran onayı: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Erkek akranlardan hayranlık ve saygı kazanmak</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Çekicilik arzusu: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Kızlar tarafından daha çekici olarak algılanmak</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82933" marR="0" lvl="1" indent="-291467" algn="just" rtl="0">
              <a:lnSpc>
                <a:spcPct val="15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Kontrol duygusu: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Vücudu yeniden şekillendirmek ve özgüven kazanmak için ağırlık kaldırmayı kullanmak</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575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grpSp>
        <p:nvGrpSpPr>
          <p:cNvPr id="440" name="Google Shape;440;p26"/>
          <p:cNvGrpSpPr/>
          <p:nvPr/>
        </p:nvGrpSpPr>
        <p:grpSpPr>
          <a:xfrm>
            <a:off x="-1143" y="9134206"/>
            <a:ext cx="18312195" cy="1166241"/>
            <a:chOff x="-1524" y="-1524"/>
            <a:chExt cx="24416259" cy="1554988"/>
          </a:xfrm>
        </p:grpSpPr>
        <p:sp>
          <p:nvSpPr>
            <p:cNvPr id="441" name="Google Shape;441;p2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42" name="Google Shape;442;p2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3" name="Google Shape;443;p2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44" name="Google Shape;444;p26"/>
          <p:cNvGrpSpPr/>
          <p:nvPr/>
        </p:nvGrpSpPr>
        <p:grpSpPr>
          <a:xfrm rot="-420599">
            <a:off x="3682422" y="9493213"/>
            <a:ext cx="15092934" cy="1652778"/>
            <a:chOff x="-1524" y="-1524"/>
            <a:chExt cx="20123911" cy="2203704"/>
          </a:xfrm>
        </p:grpSpPr>
        <p:sp>
          <p:nvSpPr>
            <p:cNvPr id="445" name="Google Shape;445;p2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46" name="Google Shape;446;p2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7" name="Google Shape;447;p2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48" name="Google Shape;448;p26"/>
          <p:cNvSpPr txBox="1"/>
          <p:nvPr/>
        </p:nvSpPr>
        <p:spPr>
          <a:xfrm>
            <a:off x="746760" y="249822"/>
            <a:ext cx="17175480" cy="5515228"/>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81208"/>
              </a:lnSpc>
              <a:spcBef>
                <a:spcPts val="0"/>
              </a:spcBef>
              <a:spcAft>
                <a:spcPts val="0"/>
              </a:spcAft>
              <a:buNone/>
            </a:pPr>
            <a:r xmlns:a="http://schemas.openxmlformats.org/drawingml/2006/main">
              <a:rPr lang="tr" sz="5400" dirty="0">
                <a:solidFill>
                  <a:srgbClr val="E98E24"/>
                </a:solidFill>
                <a:sym typeface="Calibri"/>
              </a:rPr>
              <a:t>Bigoreksiyada Ağırlık Kaldırmaya Yönelik Güncel Tutumlar</a:t>
            </a:r>
            <a:endParaRPr xmlns:a="http://schemas.openxmlformats.org/drawingml/2006/main" sz="5400" dirty="0">
              <a:solidFill>
                <a:srgbClr val="E98E24"/>
              </a:solidFill>
            </a:endParaRPr>
          </a:p>
          <a:p>
            <a:pPr marL="0" marR="0" lvl="0" indent="0" algn="just" rtl="0">
              <a:lnSpc>
                <a:spcPct val="18120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xmlns:a="http://schemas.openxmlformats.org/drawingml/2006/main" marL="626107" marR="0" lvl="1" indent="-313054" algn="just" rtl="0">
              <a:lnSpc>
                <a:spcPct val="18120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Estetik odaklı: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Vücudun nasıl şekillendiğine göre egzersiz seçimleri (örneğin, eğer dört başlı kaslar daha küçük görünüyorsa bacakları daha fazla çalıştırmak).</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26107" marR="0" lvl="1" indent="-313054" algn="just" rtl="0">
              <a:lnSpc>
                <a:spcPct val="18120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Vücut geliştirme kültüründen etkilenerek: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Dergilerden ve akranlarından öğrendiği tekniklerle, kasları her zaman "şok" etmeye çalışır.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26107" marR="0" lvl="1" indent="-313054" algn="just" rtl="0">
              <a:lnSpc>
                <a:spcPct val="18120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Katı zihniyet: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Antrenman yeterince yoğun olmadığında veya seans kesintiye uğradığında kendini başarısız hissetmek.</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26107" marR="0" lvl="1" indent="-313054" algn="just" rtl="0">
              <a:lnSpc>
                <a:spcPct val="18120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Duygusal etki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 Planlanan bir rutini tamamlayamadığınızda sinirlilik ve hayal kırıklığı yaşarsınız.</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8120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grpSp>
        <p:nvGrpSpPr>
          <p:cNvPr id="453" name="Google Shape;453;p27"/>
          <p:cNvGrpSpPr/>
          <p:nvPr/>
        </p:nvGrpSpPr>
        <p:grpSpPr>
          <a:xfrm>
            <a:off x="-1143" y="9134206"/>
            <a:ext cx="18312195" cy="1166241"/>
            <a:chOff x="-1524" y="-1524"/>
            <a:chExt cx="24416259" cy="1554988"/>
          </a:xfrm>
        </p:grpSpPr>
        <p:sp>
          <p:nvSpPr>
            <p:cNvPr id="454" name="Google Shape;454;p2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55" name="Google Shape;455;p2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6" name="Google Shape;456;p2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57" name="Google Shape;457;p27"/>
          <p:cNvGrpSpPr/>
          <p:nvPr/>
        </p:nvGrpSpPr>
        <p:grpSpPr>
          <a:xfrm rot="-420599">
            <a:off x="3682422" y="9493213"/>
            <a:ext cx="15092934" cy="1652778"/>
            <a:chOff x="-1524" y="-1524"/>
            <a:chExt cx="20123911" cy="2203704"/>
          </a:xfrm>
        </p:grpSpPr>
        <p:sp>
          <p:nvSpPr>
            <p:cNvPr id="458" name="Google Shape;458;p2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59" name="Google Shape;459;p2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0" name="Google Shape;460;p2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61" name="Google Shape;461;p27"/>
          <p:cNvSpPr txBox="1"/>
          <p:nvPr/>
        </p:nvSpPr>
        <p:spPr>
          <a:xfrm>
            <a:off x="382385" y="130468"/>
            <a:ext cx="17295202" cy="734047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50000"/>
              </a:lnSpc>
              <a:spcBef>
                <a:spcPts val="0"/>
              </a:spcBef>
              <a:spcAft>
                <a:spcPts val="0"/>
              </a:spcAft>
              <a:buNone/>
            </a:pPr>
            <a:r xmlns:a="http://schemas.openxmlformats.org/drawingml/2006/main">
              <a:rPr lang="tr" sz="5400" dirty="0">
                <a:solidFill>
                  <a:srgbClr val="E98E24"/>
                </a:solidFill>
                <a:sym typeface="Calibri"/>
              </a:rPr>
              <a:t>Bigoreksiyada Diyete Yönelik Güncel Tutumlar</a:t>
            </a:r>
            <a:endParaRPr xmlns:a="http://schemas.openxmlformats.org/drawingml/2006/main" sz="5400" dirty="0">
              <a:solidFill>
                <a:srgbClr val="E98E24"/>
              </a:solidFill>
            </a:endParaRPr>
          </a:p>
          <a:p>
            <a:pPr marL="0" marR="0" lvl="0" indent="0" algn="just" rtl="0">
              <a:lnSpc>
                <a:spcPct val="1500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xmlns:a="http://schemas.openxmlformats.org/drawingml/2006/main" marL="518160" marR="0" lvl="1" indent="-259079" algn="just" rtl="0">
              <a:lnSpc>
                <a:spcPct val="1500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Aşırı protein alımı: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Vücut ağırlığınızın her kilogramı için 3 gr'a kadar protein almayı hedeflemek, aç olmasanız bile birkaç saatte bir yemek yemek.</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18160" marR="0" lvl="1" indent="-259079" algn="just" rtl="0">
              <a:lnSpc>
                <a:spcPct val="1500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Hacimlendirme ve yağ yakma döngüleri:</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1036320" marR="0" lvl="2" indent="-345439" algn="just" rtl="0">
              <a:lnSpc>
                <a:spcPct val="1500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Hacimlendirme: Kas gelişimini desteklemek için yüksek protein ve karbonhidrat.</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1036320" marR="0" lvl="2" indent="-345439" algn="just" rtl="0">
              <a:lnSpc>
                <a:spcPct val="1500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Kesme: Kas tanımını geliştirmek için neredeyse tamamen karbonhidrat kısıtlaması.</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18160" marR="0" lvl="1" indent="-259079" algn="just" rtl="0">
              <a:lnSpc>
                <a:spcPct val="1500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Karbonhidrat döngüsü: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Fitness dergilerinden ve profesyonel vücut geliştiricilerden ilham alınarak geliştirilen bu yöntem, her gram karbonhidratın izlenmesini içerir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18160" marR="0" lvl="1" indent="-259079" algn="just" rtl="0">
              <a:lnSpc>
                <a:spcPct val="1500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Tüm öğünleri önceden hazırlamak: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Besin kalitesini kontrol etmek ve "kirli" gıdalardan kaçınmak için.</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18160" marR="0" lvl="1" indent="-259079" algn="just" rtl="0">
              <a:lnSpc>
                <a:spcPct val="1500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Sosyal ve duygusal yük: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Diyet yoğun çaba gerektirir ve normal günlük yaşamı etkiler, ancak ideal fiziğe ulaşmak için gerekli olarak algılanır.</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500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grpSp>
        <p:nvGrpSpPr>
          <p:cNvPr id="466" name="Google Shape;466;p28"/>
          <p:cNvGrpSpPr/>
          <p:nvPr/>
        </p:nvGrpSpPr>
        <p:grpSpPr>
          <a:xfrm>
            <a:off x="-1143" y="9134206"/>
            <a:ext cx="18312195" cy="1166241"/>
            <a:chOff x="-1524" y="-1524"/>
            <a:chExt cx="24416259" cy="1554988"/>
          </a:xfrm>
        </p:grpSpPr>
        <p:sp>
          <p:nvSpPr>
            <p:cNvPr id="467" name="Google Shape;467;p2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68" name="Google Shape;468;p2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9" name="Google Shape;469;p2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70" name="Google Shape;470;p28"/>
          <p:cNvGrpSpPr/>
          <p:nvPr/>
        </p:nvGrpSpPr>
        <p:grpSpPr>
          <a:xfrm rot="-420599">
            <a:off x="3682422" y="9493213"/>
            <a:ext cx="15092934" cy="1652778"/>
            <a:chOff x="-1524" y="-1524"/>
            <a:chExt cx="20123911" cy="2203704"/>
          </a:xfrm>
        </p:grpSpPr>
        <p:sp>
          <p:nvSpPr>
            <p:cNvPr id="471" name="Google Shape;471;p2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72" name="Google Shape;472;p2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3" name="Google Shape;473;p2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74" name="Google Shape;474;p28"/>
          <p:cNvSpPr txBox="1"/>
          <p:nvPr/>
        </p:nvSpPr>
        <p:spPr>
          <a:xfrm>
            <a:off x="515389" y="-480677"/>
            <a:ext cx="17772611" cy="920021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87500"/>
              </a:lnSpc>
              <a:spcBef>
                <a:spcPts val="0"/>
              </a:spcBef>
              <a:spcAft>
                <a:spcPts val="0"/>
              </a:spcAft>
              <a:buNone/>
            </a:pPr>
            <a:r xmlns:a="http://schemas.openxmlformats.org/drawingml/2006/main">
              <a:rPr lang="tr" sz="5400" dirty="0">
                <a:solidFill>
                  <a:srgbClr val="E98E24"/>
                </a:solidFill>
                <a:sym typeface="Calibri"/>
              </a:rPr>
              <a:t>Bigoreksiyada Steroid Kullanımına Yönelik Tutumlar</a:t>
            </a:r>
            <a:endParaRPr xmlns:a="http://schemas.openxmlformats.org/drawingml/2006/main" sz="5400" dirty="0">
              <a:solidFill>
                <a:srgbClr val="E98E24"/>
              </a:solidFill>
            </a:endParaRPr>
          </a:p>
          <a:p>
            <a:pPr marL="0" marR="0" lvl="0" indent="0" algn="just" rtl="0">
              <a:lnSpc>
                <a:spcPct val="1875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Normalleşme: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Spor salonunda steroid kullanımı yaygın ve beklenen bir durum olarak görülüyor.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Riskin en aza indirilmesi: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Steroidlerin sağlıksız beslenme veya yaşam tarzlarından daha kötü olmadığına inanmak.</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"Hile" olarak görülmüyor: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Spor salonunda çaba harcamak ve sıkı bir diyet uygulamak hala önemli sayılıyor.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Tıbbi tavsiyelere güvensizlik: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Profesyonellerin riskleri abarttığı veya gerçek bilgiye sahip olmadığı algısı.</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Kendi kendine eğitim: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Kullanımı meşrulaştırmak ve yönetmek için çevrimiçi araştırmalara güvenmek.</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702" marR="0" lvl="1" indent="-323851" algn="just" rtl="0">
              <a:lnSpc>
                <a:spcPct val="187500"/>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Psikolojik riskler: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1295403" marR="0" lvl="2" indent="-431800" algn="just" rtl="0">
              <a:lnSpc>
                <a:spcPct val="18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Bir döngüyü durdurduktan sonra depresyon ve intihar düşünceleri;</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1295403" marR="0" lvl="2" indent="-431800" algn="just" rtl="0">
              <a:lnSpc>
                <a:spcPct val="187500"/>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Sürekli kullanılmadığı takdirde kas kütlesinin veya ilerlemenin kaybolacağı korkusu.</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87500"/>
              </a:lnSpc>
              <a:spcBef>
                <a:spcPts val="0"/>
              </a:spcBef>
              <a:spcAft>
                <a:spcPts val="0"/>
              </a:spcAft>
              <a:buNone/>
            </a:pPr>
            <a:endParaRPr lang="it-IT"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grpSp>
        <p:nvGrpSpPr>
          <p:cNvPr id="479" name="Google Shape;479;p29"/>
          <p:cNvGrpSpPr/>
          <p:nvPr/>
        </p:nvGrpSpPr>
        <p:grpSpPr>
          <a:xfrm>
            <a:off x="-1143" y="9134206"/>
            <a:ext cx="18312195" cy="1166241"/>
            <a:chOff x="-1524" y="-1524"/>
            <a:chExt cx="24416259" cy="1554988"/>
          </a:xfrm>
        </p:grpSpPr>
        <p:sp>
          <p:nvSpPr>
            <p:cNvPr id="480" name="Google Shape;480;p2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81" name="Google Shape;481;p2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2" name="Google Shape;482;p2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83" name="Google Shape;483;p29"/>
          <p:cNvGrpSpPr/>
          <p:nvPr/>
        </p:nvGrpSpPr>
        <p:grpSpPr>
          <a:xfrm rot="-420599">
            <a:off x="3682422" y="9493213"/>
            <a:ext cx="15092934" cy="1652778"/>
            <a:chOff x="-1524" y="-1524"/>
            <a:chExt cx="20123911" cy="2203704"/>
          </a:xfrm>
        </p:grpSpPr>
        <p:sp>
          <p:nvSpPr>
            <p:cNvPr id="484" name="Google Shape;484;p2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85" name="Google Shape;485;p2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6" name="Google Shape;486;p2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87" name="Google Shape;487;p29"/>
          <p:cNvSpPr txBox="1"/>
          <p:nvPr/>
        </p:nvSpPr>
        <p:spPr>
          <a:xfrm>
            <a:off x="532014" y="394039"/>
            <a:ext cx="17573106" cy="776969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87458"/>
              </a:lnSpc>
              <a:spcBef>
                <a:spcPts val="0"/>
              </a:spcBef>
              <a:spcAft>
                <a:spcPts val="0"/>
              </a:spcAft>
              <a:buNone/>
            </a:pPr>
            <a:r xmlns:a="http://schemas.openxmlformats.org/drawingml/2006/main">
              <a:rPr lang="tr" sz="5400" dirty="0">
                <a:solidFill>
                  <a:srgbClr val="E98E24"/>
                </a:solidFill>
                <a:sym typeface="Calibri"/>
              </a:rPr>
              <a:t>Bigoreksiyanın Yaşam Kalitesi Üzerindeki Etkisi</a:t>
            </a:r>
            <a:endParaRPr xmlns:a="http://schemas.openxmlformats.org/drawingml/2006/main"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Sosyal izolasyon: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Sıkı bir diyete uymak için dışarıda yemek yemekten veya sosyal toplantılardan kaçınır.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Mali sıkıntı: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Takviyelere (örneğin protein tozları, yağ yakıcılar) büyük miktarda para harcanıyor ve diğer aktivitelere çok az para kalıyor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Sınırlı arkadaşlıklar: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İlişkileri sürdürmek için çok az zaman veya enerji kalıyor.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İş-yaşam çatışması: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İş sorumluluklarından önce eğitim ön planda tutuluyor → geç gelenler, erken ayrılanlar.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Sürekli meşguliyet: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Gün boyunca yiyecek, eğitim ve görünüm hakkında takıntılı düşünceler.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Spor salonu etrafında dönen hayat: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Mevcut alışkanlıkları haklı çıkarmak ve sürdürmek için fitness alanında çalışmanın idealize edilmiş vizyonu.</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458"/>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grpSp>
        <p:nvGrpSpPr>
          <p:cNvPr id="492" name="Google Shape;492;p30"/>
          <p:cNvGrpSpPr/>
          <p:nvPr/>
        </p:nvGrpSpPr>
        <p:grpSpPr>
          <a:xfrm>
            <a:off x="-1143" y="9134206"/>
            <a:ext cx="18312195" cy="1166241"/>
            <a:chOff x="-1524" y="-1524"/>
            <a:chExt cx="24416259" cy="1554988"/>
          </a:xfrm>
        </p:grpSpPr>
        <p:sp>
          <p:nvSpPr>
            <p:cNvPr id="493" name="Google Shape;493;p3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94" name="Google Shape;494;p3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5" name="Google Shape;495;p3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96" name="Google Shape;496;p30"/>
          <p:cNvGrpSpPr/>
          <p:nvPr/>
        </p:nvGrpSpPr>
        <p:grpSpPr>
          <a:xfrm rot="-420599">
            <a:off x="3682422" y="9493213"/>
            <a:ext cx="15092934" cy="1652778"/>
            <a:chOff x="-1524" y="-1524"/>
            <a:chExt cx="20123911" cy="2203704"/>
          </a:xfrm>
        </p:grpSpPr>
        <p:sp>
          <p:nvSpPr>
            <p:cNvPr id="497" name="Google Shape;497;p3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98" name="Google Shape;498;p3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500" name="Google Shape;500;p30"/>
          <p:cNvSpPr txBox="1"/>
          <p:nvPr/>
        </p:nvSpPr>
        <p:spPr>
          <a:xfrm>
            <a:off x="639376" y="561407"/>
            <a:ext cx="17648624" cy="6388416"/>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87458"/>
              </a:lnSpc>
              <a:spcBef>
                <a:spcPts val="0"/>
              </a:spcBef>
              <a:spcAft>
                <a:spcPts val="0"/>
              </a:spcAft>
              <a:buNone/>
            </a:pPr>
            <a:r xmlns:a="http://schemas.openxmlformats.org/drawingml/2006/main">
              <a:rPr lang="tr" sz="5400" dirty="0">
                <a:solidFill>
                  <a:srgbClr val="E98E24"/>
                </a:solidFill>
                <a:sym typeface="Calibri"/>
              </a:rPr>
              <a:t>Bigoreksiya: Gizli Duygusal Zarar</a:t>
            </a:r>
            <a:endParaRPr xmlns:a="http://schemas.openxmlformats.org/drawingml/2006/main"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Görünür kaslılığa rağmen </a:t>
            </a:r>
            <a:endParaRPr xmlns:a="http://schemas.openxmlformats.org/drawingml/2006/main" dirty="0">
              <a:latin typeface="Arial" panose="020B0604020202020204" pitchFamily="34" charset="0"/>
              <a:cs typeface="Arial" panose="020B0604020202020204" pitchFamily="34" charset="0"/>
            </a:endParaR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vücuttan memnuniyetsizliğin devam etmesi .</a:t>
            </a: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Çarpık öz algı: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Akranlarından nesnel olarak daha kaslı olmasına rağmen kendini yetersiz hissetme.</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Düşük öz saygı: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Dış görünüş hakkında devam eden olumsuz düşünceler.</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Yakınlığa etkisi: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Vücut utancı nedeniyle çıplaklık ve cinsel aktiviteden rahatsızlık duyma.</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647697" marR="0" lvl="1" indent="-323847" algn="just" rtl="0">
              <a:lnSpc>
                <a:spcPct val="187458"/>
              </a:lnSpc>
              <a:spcBef>
                <a:spcPts val="0"/>
              </a:spcBef>
              <a:spcAft>
                <a:spcPts val="0"/>
              </a:spcAft>
              <a:buClr>
                <a:srgbClr val="000000"/>
              </a:buClr>
              <a:buSzPts val="2400"/>
              <a:buFont typeface="Arial"/>
              <a:buChar char="•"/>
            </a:pP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Duygusal sıkıntı: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Umutsuzluk hissi ve sürekli çabanın amacını sorgulama.</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grpSp>
        <p:nvGrpSpPr>
          <p:cNvPr id="492" name="Google Shape;492;p30"/>
          <p:cNvGrpSpPr/>
          <p:nvPr/>
        </p:nvGrpSpPr>
        <p:grpSpPr>
          <a:xfrm>
            <a:off x="-1143" y="9134206"/>
            <a:ext cx="18312195" cy="1166241"/>
            <a:chOff x="-1524" y="-1524"/>
            <a:chExt cx="24416259" cy="1554988"/>
          </a:xfrm>
        </p:grpSpPr>
        <p:sp>
          <p:nvSpPr>
            <p:cNvPr id="493" name="Google Shape;493;p3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94" name="Google Shape;494;p3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5" name="Google Shape;495;p3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96" name="Google Shape;496;p30"/>
          <p:cNvGrpSpPr/>
          <p:nvPr/>
        </p:nvGrpSpPr>
        <p:grpSpPr>
          <a:xfrm rot="-420599">
            <a:off x="3682422" y="9493213"/>
            <a:ext cx="15092934" cy="1652778"/>
            <a:chOff x="-1524" y="-1524"/>
            <a:chExt cx="20123911" cy="2203704"/>
          </a:xfrm>
        </p:grpSpPr>
        <p:sp>
          <p:nvSpPr>
            <p:cNvPr id="497" name="Google Shape;497;p3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98" name="Google Shape;498;p3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500" name="Google Shape;500;p30"/>
          <p:cNvSpPr txBox="1"/>
          <p:nvPr/>
        </p:nvSpPr>
        <p:spPr>
          <a:xfrm>
            <a:off x="639376" y="3446351"/>
            <a:ext cx="17648624" cy="2935227"/>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87458"/>
              </a:lnSpc>
              <a:spcBef>
                <a:spcPts val="0"/>
              </a:spcBef>
              <a:spcAft>
                <a:spcPts val="0"/>
              </a:spcAft>
              <a:buNone/>
            </a:pPr>
            <a:r xmlns:a="http://schemas.openxmlformats.org/drawingml/2006/main">
              <a:rPr lang="tr" sz="5400" dirty="0">
                <a:solidFill>
                  <a:srgbClr val="E98E24"/>
                </a:solidFill>
                <a:sym typeface="Calibri"/>
              </a:rPr>
              <a:t>İlginiz için teşekkürler</a:t>
            </a:r>
            <a:endParaRPr xmlns:a="http://schemas.openxmlformats.org/drawingml/2006/main"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62099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grpSp>
        <p:nvGrpSpPr>
          <p:cNvPr id="126" name="Google Shape;126;p4"/>
          <p:cNvGrpSpPr/>
          <p:nvPr/>
        </p:nvGrpSpPr>
        <p:grpSpPr>
          <a:xfrm>
            <a:off x="-1143" y="9134206"/>
            <a:ext cx="18312195" cy="1166241"/>
            <a:chOff x="-1524" y="-1524"/>
            <a:chExt cx="24416259" cy="1554988"/>
          </a:xfrm>
        </p:grpSpPr>
        <p:sp>
          <p:nvSpPr>
            <p:cNvPr id="127" name="Google Shape;127;p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28" name="Google Shape;128;p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 name="Google Shape;129;p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30" name="Google Shape;130;p4"/>
          <p:cNvGrpSpPr/>
          <p:nvPr/>
        </p:nvGrpSpPr>
        <p:grpSpPr>
          <a:xfrm rot="-420599">
            <a:off x="3682422" y="9493213"/>
            <a:ext cx="15092934" cy="1652778"/>
            <a:chOff x="-1524" y="-1524"/>
            <a:chExt cx="20123911" cy="2203704"/>
          </a:xfrm>
        </p:grpSpPr>
        <p:sp>
          <p:nvSpPr>
            <p:cNvPr id="131" name="Google Shape;131;p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32" name="Google Shape;132;p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3" name="Google Shape;133;p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34" name="Google Shape;134;p4"/>
          <p:cNvSpPr/>
          <p:nvPr/>
        </p:nvSpPr>
        <p:spPr>
          <a:xfrm>
            <a:off x="4685092" y="684592"/>
            <a:ext cx="8116229" cy="8116229"/>
          </a:xfrm>
          <a:custGeom>
            <a:avLst/>
            <a:gdLst/>
            <a:ahLst/>
            <a:cxnLst/>
            <a:rect l="l" t="t" r="r" b="b"/>
            <a:pathLst>
              <a:path w="8116229" h="8116229" extrusionOk="0">
                <a:moveTo>
                  <a:pt x="0" y="0"/>
                </a:moveTo>
                <a:lnTo>
                  <a:pt x="8116229" y="0"/>
                </a:lnTo>
                <a:lnTo>
                  <a:pt x="8116229" y="8116229"/>
                </a:lnTo>
                <a:lnTo>
                  <a:pt x="0" y="8116229"/>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grpSp>
        <p:nvGrpSpPr>
          <p:cNvPr id="139" name="Google Shape;139;p5"/>
          <p:cNvGrpSpPr/>
          <p:nvPr/>
        </p:nvGrpSpPr>
        <p:grpSpPr>
          <a:xfrm>
            <a:off x="-1143" y="9134206"/>
            <a:ext cx="18312195" cy="1166241"/>
            <a:chOff x="-1524" y="-1524"/>
            <a:chExt cx="24416259" cy="1554988"/>
          </a:xfrm>
        </p:grpSpPr>
        <p:sp>
          <p:nvSpPr>
            <p:cNvPr id="140" name="Google Shape;140;p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41" name="Google Shape;141;p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 name="Google Shape;142;p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43" name="Google Shape;143;p5"/>
          <p:cNvGrpSpPr/>
          <p:nvPr/>
        </p:nvGrpSpPr>
        <p:grpSpPr>
          <a:xfrm rot="-420599">
            <a:off x="3682422" y="9493213"/>
            <a:ext cx="15092934" cy="1652778"/>
            <a:chOff x="-1524" y="-1524"/>
            <a:chExt cx="20123911" cy="2203704"/>
          </a:xfrm>
        </p:grpSpPr>
        <p:sp>
          <p:nvSpPr>
            <p:cNvPr id="144" name="Google Shape;144;p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45" name="Google Shape;145;p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6" name="Google Shape;146;p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47" name="Google Shape;147;p5"/>
          <p:cNvSpPr txBox="1"/>
          <p:nvPr/>
        </p:nvSpPr>
        <p:spPr>
          <a:xfrm>
            <a:off x="2502650" y="1271883"/>
            <a:ext cx="13700988" cy="2727670"/>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40007"/>
              </a:lnSpc>
              <a:spcBef>
                <a:spcPts val="0"/>
              </a:spcBef>
              <a:spcAft>
                <a:spcPts val="0"/>
              </a:spcAft>
              <a:buNone/>
            </a:pPr>
            <a:r xmlns:a="http://schemas.openxmlformats.org/drawingml/2006/main">
              <a:rPr lang="tr" sz="2532" b="0" i="0" u="none" strike="noStrike" cap="none" dirty="0">
                <a:solidFill>
                  <a:srgbClr val="000000"/>
                </a:solidFill>
                <a:latin typeface="Arial" panose="020B0604020202020204" pitchFamily="34" charset="0"/>
                <a:ea typeface="Calibri"/>
                <a:cs typeface="Arial" panose="020B0604020202020204" pitchFamily="34" charset="0"/>
                <a:sym typeface="Calibri"/>
              </a:rPr>
              <a:t>DSM-5 TR'ye göre tanı kriterleri:</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46754" marR="0" lvl="1" indent="-273377" algn="just" rtl="0">
              <a:lnSpc>
                <a:spcPct val="140007"/>
              </a:lnSpc>
              <a:spcBef>
                <a:spcPts val="0"/>
              </a:spcBef>
              <a:spcAft>
                <a:spcPts val="0"/>
              </a:spcAft>
              <a:buClr>
                <a:srgbClr val="000000"/>
              </a:buClr>
              <a:buSzPts val="2532"/>
              <a:buFont typeface="Arial"/>
              <a:buChar char="•"/>
            </a:pPr>
            <a:r xmlns:a="http://schemas.openxmlformats.org/drawingml/2006/main">
              <a:rPr lang="tr" sz="2532" b="0" i="0" u="none" strike="noStrike" cap="none" dirty="0">
                <a:solidFill>
                  <a:srgbClr val="000000"/>
                </a:solidFill>
                <a:latin typeface="Arial" panose="020B0604020202020204" pitchFamily="34" charset="0"/>
                <a:ea typeface="Calibri"/>
                <a:cs typeface="Arial" panose="020B0604020202020204" pitchFamily="34" charset="0"/>
                <a:sym typeface="Calibri"/>
              </a:rPr>
              <a:t>kilo kaybına yol açan, gıda alımında kademeli veya hızlı bir azalma;</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46754" marR="0" lvl="1" indent="-273377" algn="just" rtl="0">
              <a:lnSpc>
                <a:spcPct val="140007"/>
              </a:lnSpc>
              <a:spcBef>
                <a:spcPts val="0"/>
              </a:spcBef>
              <a:spcAft>
                <a:spcPts val="0"/>
              </a:spcAft>
              <a:buClr>
                <a:srgbClr val="000000"/>
              </a:buClr>
              <a:buSzPts val="2532"/>
              <a:buFont typeface="Arial"/>
              <a:buChar char="•"/>
            </a:pPr>
            <a:r xmlns:a="http://schemas.openxmlformats.org/drawingml/2006/main">
              <a:rPr lang="tr" sz="2532" b="0" i="0" u="none" strike="noStrike" cap="none" dirty="0">
                <a:solidFill>
                  <a:srgbClr val="000000"/>
                </a:solidFill>
                <a:latin typeface="Arial" panose="020B0604020202020204" pitchFamily="34" charset="0"/>
                <a:ea typeface="Calibri"/>
                <a:cs typeface="Arial" panose="020B0604020202020204" pitchFamily="34" charset="0"/>
                <a:sym typeface="Calibri"/>
              </a:rPr>
              <a:t>İlerleyen kilo kaybına ve/veya düşük kiloya rağmen kilo alma korkusunun şiddetli seviyelere ulaşması;</a:t>
            </a:r>
            <a:endParaRPr xmlns:a="http://schemas.openxmlformats.org/drawingml/2006/main" dirty="0">
              <a:latin typeface="Arial" panose="020B0604020202020204" pitchFamily="34" charset="0"/>
              <a:cs typeface="Arial" panose="020B0604020202020204" pitchFamily="34" charset="0"/>
            </a:endParaRPr>
          </a:p>
          <a:p>
            <a:pPr xmlns:a="http://schemas.openxmlformats.org/drawingml/2006/main" marL="546754" marR="0" lvl="1" indent="-273377" algn="just" rtl="0">
              <a:lnSpc>
                <a:spcPct val="140007"/>
              </a:lnSpc>
              <a:spcBef>
                <a:spcPts val="0"/>
              </a:spcBef>
              <a:spcAft>
                <a:spcPts val="0"/>
              </a:spcAft>
              <a:buClr>
                <a:srgbClr val="000000"/>
              </a:buClr>
              <a:buSzPts val="2532"/>
              <a:buFont typeface="Arial"/>
              <a:buChar char="•"/>
            </a:pPr>
            <a:r xmlns:a="http://schemas.openxmlformats.org/drawingml/2006/main">
              <a:rPr lang="tr" sz="2532" b="0" i="0" u="none" strike="noStrike" cap="none" dirty="0">
                <a:solidFill>
                  <a:srgbClr val="000000"/>
                </a:solidFill>
                <a:latin typeface="Arial" panose="020B0604020202020204" pitchFamily="34" charset="0"/>
                <a:ea typeface="Calibri"/>
                <a:cs typeface="Arial" panose="020B0604020202020204" pitchFamily="34" charset="0"/>
                <a:sym typeface="Calibri"/>
              </a:rPr>
              <a:t>vücut imajının çarpık algılanması.</a:t>
            </a:r>
            <a:endParaRPr xmlns:a="http://schemas.openxmlformats.org/drawingml/2006/main" dirty="0">
              <a:latin typeface="Arial" panose="020B0604020202020204" pitchFamily="34" charset="0"/>
              <a:cs typeface="Arial" panose="020B0604020202020204" pitchFamily="34" charset="0"/>
            </a:endParaRPr>
          </a:p>
        </p:txBody>
      </p:sp>
      <p:sp>
        <p:nvSpPr>
          <p:cNvPr id="148" name="Google Shape;148;p5"/>
          <p:cNvSpPr txBox="1"/>
          <p:nvPr/>
        </p:nvSpPr>
        <p:spPr>
          <a:xfrm>
            <a:off x="2294313" y="321164"/>
            <a:ext cx="9324695" cy="830997"/>
          </a:xfrm>
          <a:prstGeom prst="rect">
            <a:avLst/>
          </a:prstGeom>
          <a:noFill/>
          <a:ln>
            <a:noFill/>
          </a:ln>
        </p:spPr>
        <p:txBody>
          <a:bodyPr spcFirstLastPara="1" wrap="square" lIns="0" tIns="0" rIns="0" bIns="0" anchor="t" anchorCtr="0">
            <a:spAutoFit/>
          </a:bodyPr>
          <a:lstStyle/>
          <a:p>
            <a:pPr xmlns:a="http://schemas.openxmlformats.org/drawingml/2006/main" marL="0" lvl="0" indent="0" algn="ctr">
              <a:buClr>
                <a:schemeClr val="dk1"/>
              </a:buClr>
              <a:buSzPts val="1800"/>
            </a:pPr>
            <a:r xmlns:a="http://schemas.openxmlformats.org/drawingml/2006/main">
              <a:rPr lang="tr" sz="5400" dirty="0">
                <a:solidFill>
                  <a:srgbClr val="E98E24"/>
                </a:solidFill>
                <a:sym typeface="Calibri"/>
              </a:rPr>
              <a:t>Anoreksiya Nervoza (AN)</a:t>
            </a:r>
          </a:p>
        </p:txBody>
      </p:sp>
      <p:sp>
        <p:nvSpPr>
          <p:cNvPr id="149" name="Google Shape;149;p5"/>
          <p:cNvSpPr txBox="1"/>
          <p:nvPr/>
        </p:nvSpPr>
        <p:spPr>
          <a:xfrm>
            <a:off x="2502650" y="4093557"/>
            <a:ext cx="13700988" cy="408490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just" rtl="0">
              <a:lnSpc>
                <a:spcPct val="158250"/>
              </a:lnSpc>
              <a:spcBef>
                <a:spcPts val="0"/>
              </a:spcBef>
              <a:spcAft>
                <a:spcPts val="0"/>
              </a:spcAft>
              <a:buNone/>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Tipik zirve başlangıç her iki cinsiyette de </a:t>
            </a: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15-19 yaşları arasında görülür. Ancak son yıllarda,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genel olarak daha erken ergenlik eğilimiyle örtüşen </a:t>
            </a: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daha erken bir başlangıç yaşı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görülmektedir .</a:t>
            </a:r>
          </a:p>
          <a:p>
            <a:pPr xmlns:a="http://schemas.openxmlformats.org/drawingml/2006/main" marL="0" marR="0" lvl="0" indent="0" algn="just" rtl="0">
              <a:lnSpc>
                <a:spcPct val="158250"/>
              </a:lnSpc>
              <a:spcBef>
                <a:spcPts val="0"/>
              </a:spcBef>
              <a:spcAft>
                <a:spcPts val="0"/>
              </a:spcAft>
              <a:buNone/>
            </a:pPr>
            <a:r xmlns:a="http://schemas.openxmlformats.org/drawingml/2006/main">
              <a:rPr lang="tr" sz="2400" b="0" i="1" u="none" strike="noStrike" cap="none" dirty="0">
                <a:solidFill>
                  <a:srgbClr val="000000"/>
                </a:solidFill>
                <a:latin typeface="Arial" panose="020B0604020202020204" pitchFamily="34" charset="0"/>
                <a:ea typeface="Calibri"/>
                <a:cs typeface="Arial" panose="020B0604020202020204" pitchFamily="34" charset="0"/>
                <a:sym typeface="Calibri"/>
              </a:rPr>
              <a:t>Hastalığın ergenlik öncesi dönemdeki klinik görünümü ergenlik dönemindekinden farklı olabilir.</a:t>
            </a:r>
            <a:endParaRPr xmlns:a="http://schemas.openxmlformats.org/drawingml/2006/main" dirty="0">
              <a:latin typeface="Arial" panose="020B0604020202020204" pitchFamily="34" charset="0"/>
              <a:cs typeface="Arial" panose="020B0604020202020204" pitchFamily="34" charset="0"/>
            </a:endParaRPr>
          </a:p>
          <a:p>
            <a:pPr marL="0" marR="0" lvl="0" indent="0" algn="just" rtl="0">
              <a:lnSpc>
                <a:spcPct val="1582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xmlns:a="http://schemas.openxmlformats.org/drawingml/2006/main" marL="0" marR="0" lvl="0" indent="0" algn="just" rtl="0">
              <a:lnSpc>
                <a:spcPct val="158250"/>
              </a:lnSpc>
              <a:spcBef>
                <a:spcPts val="0"/>
              </a:spcBef>
              <a:spcAft>
                <a:spcPts val="0"/>
              </a:spcAft>
              <a:buNone/>
            </a:p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AN, zamanında tanınıp tedavi edilmezse fiziksel ve psikolojik gelişimi olumsuz yönde etkileyerek engelliliğe ve büyüme sürecinin kesintiye uğramasına yol açabilir ve uzun vadede önemli sonuçlara yol açabilir.</a:t>
            </a:r>
            <a:endParaRPr xmlns:a="http://schemas.openxmlformats.org/drawingml/2006/main"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154" name="Google Shape;154;p6"/>
          <p:cNvGrpSpPr/>
          <p:nvPr/>
        </p:nvGrpSpPr>
        <p:grpSpPr>
          <a:xfrm>
            <a:off x="-1143" y="8967946"/>
            <a:ext cx="18312195" cy="1166241"/>
            <a:chOff x="-1524" y="-1524"/>
            <a:chExt cx="24416259" cy="1554988"/>
          </a:xfrm>
        </p:grpSpPr>
        <p:sp>
          <p:nvSpPr>
            <p:cNvPr id="155" name="Google Shape;155;p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56" name="Google Shape;156;p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7" name="Google Shape;157;p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58" name="Google Shape;158;p6"/>
          <p:cNvGrpSpPr/>
          <p:nvPr/>
        </p:nvGrpSpPr>
        <p:grpSpPr>
          <a:xfrm rot="-420599">
            <a:off x="3682422" y="9493213"/>
            <a:ext cx="15092934" cy="1652778"/>
            <a:chOff x="-1524" y="-1524"/>
            <a:chExt cx="20123911" cy="2203704"/>
          </a:xfrm>
        </p:grpSpPr>
        <p:sp>
          <p:nvSpPr>
            <p:cNvPr id="159" name="Google Shape;159;p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60" name="Google Shape;160;p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62" name="Google Shape;162;p6"/>
          <p:cNvSpPr txBox="1"/>
          <p:nvPr/>
        </p:nvSpPr>
        <p:spPr>
          <a:xfrm>
            <a:off x="1048463" y="1469400"/>
            <a:ext cx="15646957" cy="7109639"/>
          </a:xfrm>
          <a:prstGeom prst="rect">
            <a:avLst/>
          </a:prstGeom>
          <a:noFill/>
          <a:ln>
            <a:noFill/>
          </a:ln>
        </p:spPr>
        <p:txBody>
          <a:bodyPr spcFirstLastPara="1" wrap="square" lIns="0" tIns="0" rIns="0" bIns="0" anchor="t" anchorCtr="0">
            <a:spAutoFit/>
          </a:bodyPr>
          <a:lstStyle/>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Genellikle gıda kısıtlamasıyla:</a:t>
            </a:r>
            <a:endParaRPr xmlns:a="http://schemas.openxmlformats.org/drawingml/2006/main"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1295403" marR="0" lvl="2" indent="-4318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Kilo vermeye yönelik bir diyet uygulamak (düşük kalori alımı, karbonhidrat ve yağlardan kaçınma/aralıklı oruç tutma/küçük porsiyonlar).</a:t>
            </a:r>
            <a:endParaRPr xmlns:a="http://schemas.openxmlformats.org/drawingml/2006/main"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AN hastaları sıklıkla gıda intoleransları veya alerjileri olduğunu iddia ederek, belirli yiyeceklerin kendilerini iyi hissettirmediğini belirterek veya belirli yiyecekleri yedikten sonra özellikle şişkinlik hissettiklerini bildirerek gıda kısıtlamalarını mantıklı kılmaya çalışırlar.</a:t>
            </a:r>
            <a:endParaRPr xmlns:a="http://schemas.openxmlformats.org/drawingml/2006/main"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Birincil hedef: Kişisel güzellik ideallerine göre fiziksel görünümden duyulan memnuniyetsizlik ve düşük öz saygıya yanıt olarak beden imajını değiştirmek. Bu güzellik idealleri genellikle gerçekçi değildir ve internetteki çarpıtılmış imajlardan etkilenir.</a:t>
            </a:r>
            <a:endParaRPr xmlns:a="http://schemas.openxmlformats.org/drawingml/2006/main"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b="0" i="0" u="none" strike="noStrike" cap="none" dirty="0">
              <a:solidFill>
                <a:srgbClr val="000000"/>
              </a:solidFill>
              <a:latin typeface="Calibri"/>
              <a:ea typeface="Calibri"/>
              <a:cs typeface="Calibri"/>
              <a:sym typeface="Calibri"/>
            </a:endParaRPr>
          </a:p>
          <a:p>
            <a:pPr xmlns:a="http://schemas.openxmlformats.org/drawingml/2006/main" marL="666751" marR="0" lvl="1" indent="-342900" algn="just" rtl="0">
              <a:lnSpc>
                <a:spcPct val="140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Hastalığın erken evrelerinde AN'li kişiler travmatik bir olaya başvurabilirler.</a:t>
            </a:r>
            <a:r xmlns:a="http://schemas.openxmlformats.org/drawingml/2006/main">
              <a:rPr lang="tr" sz="2400" dirty="0">
                <a:solidFill>
                  <a:schemeClr val="dk1"/>
                </a:solidFill>
                <a:latin typeface="Arial" panose="020B0604020202020204" pitchFamily="34" charset="0"/>
                <a:cs typeface="Arial" panose="020B0604020202020204" pitchFamily="34" charset="0"/>
                <a:sym typeface="Arimo"/>
              </a:rPr>
              <a:t> </a:t>
            </a:r>
            <a:endParaRPr xmlns:a="http://schemas.openxmlformats.org/drawingml/2006/main" sz="2400" dirty="0">
              <a:solidFill>
                <a:schemeClr val="dk1"/>
              </a:solidFill>
              <a:latin typeface="Arial" panose="020B0604020202020204" pitchFamily="34" charset="0"/>
              <a:cs typeface="Arial" panose="020B0604020202020204" pitchFamily="34" charset="0"/>
            </a:endParaRPr>
          </a:p>
        </p:txBody>
      </p:sp>
      <p:sp>
        <p:nvSpPr>
          <p:cNvPr id="163" name="Google Shape;163;p6"/>
          <p:cNvSpPr txBox="1"/>
          <p:nvPr/>
        </p:nvSpPr>
        <p:spPr>
          <a:xfrm>
            <a:off x="2693325" y="502524"/>
            <a:ext cx="10588432" cy="830997"/>
          </a:xfrm>
          <a:prstGeom prst="rect">
            <a:avLst/>
          </a:prstGeom>
          <a:noFill/>
          <a:ln>
            <a:noFill/>
          </a:ln>
        </p:spPr>
        <p:txBody>
          <a:bodyPr spcFirstLastPara="1" wrap="square" lIns="0" tIns="0" rIns="0" bIns="0" anchor="t" anchorCtr="0">
            <a:spAutoFit/>
          </a:bodyPr>
          <a:lstStyle/>
          <a:p>
            <a:pPr xmlns:a="http://schemas.openxmlformats.org/drawingml/2006/main" marL="0" lvl="0" indent="0" algn="ctr">
              <a:buClr>
                <a:schemeClr val="dk1"/>
              </a:buClr>
              <a:buSzPts val="1800"/>
            </a:pPr>
            <a:r xmlns:a="http://schemas.openxmlformats.org/drawingml/2006/main">
              <a:rPr lang="tr" sz="5400" dirty="0">
                <a:solidFill>
                  <a:srgbClr val="E98E24"/>
                </a:solidFill>
                <a:sym typeface="Calibri"/>
              </a:rPr>
              <a:t>AN: Ergenlikte Nasıl Başlar?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grpSp>
        <p:nvGrpSpPr>
          <p:cNvPr id="168" name="Google Shape;168;p7"/>
          <p:cNvGrpSpPr/>
          <p:nvPr/>
        </p:nvGrpSpPr>
        <p:grpSpPr>
          <a:xfrm>
            <a:off x="-1143" y="9134206"/>
            <a:ext cx="18312195" cy="1166241"/>
            <a:chOff x="-1524" y="-1524"/>
            <a:chExt cx="24416259" cy="1554988"/>
          </a:xfrm>
        </p:grpSpPr>
        <p:sp>
          <p:nvSpPr>
            <p:cNvPr id="169" name="Google Shape;169;p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70" name="Google Shape;170;p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1" name="Google Shape;171;p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72" name="Google Shape;172;p7"/>
          <p:cNvGrpSpPr/>
          <p:nvPr/>
        </p:nvGrpSpPr>
        <p:grpSpPr>
          <a:xfrm rot="-420599">
            <a:off x="3682422" y="9493213"/>
            <a:ext cx="15092934" cy="1652778"/>
            <a:chOff x="-1524" y="-1524"/>
            <a:chExt cx="20123911" cy="2203704"/>
          </a:xfrm>
        </p:grpSpPr>
        <p:sp>
          <p:nvSpPr>
            <p:cNvPr id="173" name="Google Shape;173;p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74" name="Google Shape;174;p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5" name="Google Shape;175;p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76" name="Google Shape;176;p7"/>
          <p:cNvSpPr txBox="1"/>
          <p:nvPr/>
        </p:nvSpPr>
        <p:spPr>
          <a:xfrm>
            <a:off x="2144737" y="1578514"/>
            <a:ext cx="14058900" cy="7755969"/>
          </a:xfrm>
          <a:prstGeom prst="rect">
            <a:avLst/>
          </a:prstGeom>
          <a:noFill/>
          <a:ln>
            <a:noFill/>
          </a:ln>
        </p:spPr>
        <p:txBody>
          <a:bodyPr spcFirstLastPara="1" wrap="square" lIns="0" tIns="0" rIns="0" bIns="0" anchor="t" anchorCtr="0">
            <a:spAutoFit/>
          </a:bodyPr>
          <a:lstStyle/>
          <a:p>
            <a:pPr xmlns:a="http://schemas.openxmlformats.org/drawingml/2006/main" marL="647702" marR="0" lvl="1" indent="-323851" algn="just" rtl="0">
              <a:lnSpc>
                <a:spcPct val="175000"/>
              </a:lnSpc>
              <a:spcBef>
                <a:spcPts val="0"/>
              </a:spcBef>
              <a:spcAft>
                <a:spcPts val="0"/>
              </a:spcAft>
              <a:buClr>
                <a:srgbClr val="000000"/>
              </a:buClr>
              <a:buSzPts val="2400"/>
              <a:buFont typeface="Arial"/>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AN'li ergenler </a:t>
            </a: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aynanın karşısında sürekli olarak kilolarını ve vücut şekillerini kontrol </a:t>
            </a:r>
            <a:endParaRPr xmlns:a="http://schemas.openxmlformats.org/drawingml/2006/main" sz="2400" dirty="0">
              <a:solidFill>
                <a:schemeClr val="dk1"/>
              </a:solidFill>
              <a:latin typeface="Arial" panose="020B0604020202020204" pitchFamily="34" charset="0"/>
              <a:cs typeface="Arial" panose="020B0604020202020204" pitchFamily="34" charset="0"/>
            </a:endParaRPr>
            <a:r xmlns:a="http://schemas.openxmlformats.org/drawingml/2006/main">
              <a:rPr lang="tr" sz="2400" dirty="0" err="1">
                <a:solidFill>
                  <a:schemeClr val="dk1"/>
                </a:solidFill>
                <a:latin typeface="Arial" panose="020B0604020202020204" pitchFamily="34" charset="0"/>
                <a:cs typeface="Arial" panose="020B0604020202020204" pitchFamily="34" charset="0"/>
                <a:sym typeface="Calibri"/>
              </a:rPr>
              <a:t>edebilirler .</a:t>
            </a: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47702" marR="0" lvl="1" indent="-323851" algn="just" rtl="0">
              <a:lnSpc>
                <a:spcPct val="175000"/>
              </a:lnSpc>
              <a:spcBef>
                <a:spcPts val="0"/>
              </a:spcBef>
              <a:spcAft>
                <a:spcPts val="0"/>
              </a:spcAft>
              <a:buClr>
                <a:srgbClr val="000000"/>
              </a:buClr>
              <a:buSzPts val="2400"/>
              <a:buFont typeface="Arial"/>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Başlangıçta kilo kaybı bir güçlenme kaynağı haline gelir: AN'li ergenler kilo kaybı ve vücut şeklindeki değişikliklerden dolayı artan bir refah ve öz yeterlilik duygusu yaşayabilirler.</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47702" marR="0" lvl="1" indent="-323851" algn="just" rtl="0">
              <a:lnSpc>
                <a:spcPct val="175000"/>
              </a:lnSpc>
              <a:spcBef>
                <a:spcPts val="0"/>
              </a:spcBef>
              <a:spcAft>
                <a:spcPts val="0"/>
              </a:spcAft>
              <a:buClr>
                <a:srgbClr val="000000"/>
              </a:buClr>
              <a:buSzPts val="2400"/>
              <a:buFont typeface="Arial"/>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Vücudu kontrol etmenin olumsuz duygularla, düşük öz saygıyla, yetersizlikle ve algılanan kaotik veya kontrol dışı bir ortamla başa çıkmaya yardımcı olabileceği ve bunun da öz disiplin ve kişisel başarıya yol açabileceği yönündeki yanlış inançlar.</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47702" marR="0" lvl="1" indent="-323851" algn="just" rtl="0">
              <a:lnSpc>
                <a:spcPct val="175000"/>
              </a:lnSpc>
              <a:spcBef>
                <a:spcPts val="0"/>
              </a:spcBef>
              <a:spcAft>
                <a:spcPts val="0"/>
              </a:spcAft>
              <a:buClr>
                <a:srgbClr val="000000"/>
              </a:buClr>
              <a:buSzPts val="2400"/>
              <a:buFont typeface="Arial"/>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Kilo kaybı kişisel güç ve yetenekleri ortaya koymanın bir yolu haline gelir.</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p:txBody>
      </p:sp>
      <p:sp>
        <p:nvSpPr>
          <p:cNvPr id="177" name="Google Shape;177;p7"/>
          <p:cNvSpPr txBox="1"/>
          <p:nvPr/>
        </p:nvSpPr>
        <p:spPr>
          <a:xfrm>
            <a:off x="3358341" y="213129"/>
            <a:ext cx="12967855" cy="1238159"/>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8718"/>
              </a:lnSpc>
              <a:spcBef>
                <a:spcPts val="0"/>
              </a:spcBef>
              <a:spcAft>
                <a:spcPts val="0"/>
              </a:spcAft>
              <a:buNone/>
            </a:pPr>
            <a:r xmlns:a="http://schemas.openxmlformats.org/drawingml/2006/main">
              <a:rPr lang="tr" sz="5400" dirty="0">
                <a:solidFill>
                  <a:srgbClr val="E98E24"/>
                </a:solidFill>
                <a:sym typeface="Calibri"/>
              </a:rPr>
              <a:t>AN'de mükemmeliyetçilik ve kontrol: ilk adımlar</a:t>
            </a:r>
            <a:endParaRPr xmlns:a="http://schemas.openxmlformats.org/drawingml/2006/main" lang="en-US" sz="5400" dirty="0">
              <a:solidFill>
                <a:srgbClr val="E98E24"/>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1"/>
        <p:cNvGrpSpPr/>
        <p:nvPr/>
      </p:nvGrpSpPr>
      <p:grpSpPr>
        <a:xfrm>
          <a:off x="0" y="0"/>
          <a:ext cx="0" cy="0"/>
          <a:chOff x="0" y="0"/>
          <a:chExt cx="0" cy="0"/>
        </a:xfrm>
      </p:grpSpPr>
      <p:grpSp>
        <p:nvGrpSpPr>
          <p:cNvPr id="182" name="Google Shape;182;p8"/>
          <p:cNvGrpSpPr/>
          <p:nvPr/>
        </p:nvGrpSpPr>
        <p:grpSpPr>
          <a:xfrm>
            <a:off x="-1143" y="9134206"/>
            <a:ext cx="18312195" cy="1166241"/>
            <a:chOff x="-1524" y="-1524"/>
            <a:chExt cx="24416259" cy="1554988"/>
          </a:xfrm>
        </p:grpSpPr>
        <p:sp>
          <p:nvSpPr>
            <p:cNvPr id="183" name="Google Shape;183;p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84" name="Google Shape;184;p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5" name="Google Shape;185;p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4">
              <a:alphaModFix/>
            </a:blip>
            <a:stretch>
              <a:fillRect l="-3" r="-2"/>
            </a:stretch>
          </a:blipFill>
          <a:ln>
            <a:noFill/>
          </a:ln>
        </p:spPr>
        <p:txBody>
          <a:bodyPr/>
          <a:lstStyle/>
          <a:p>
            <a:endParaRPr lang="it-IT"/>
          </a:p>
        </p:txBody>
      </p:sp>
      <p:grpSp>
        <p:nvGrpSpPr>
          <p:cNvPr id="186" name="Google Shape;186;p8"/>
          <p:cNvGrpSpPr/>
          <p:nvPr/>
        </p:nvGrpSpPr>
        <p:grpSpPr>
          <a:xfrm rot="-420599">
            <a:off x="3682422" y="9493213"/>
            <a:ext cx="15092934" cy="1652778"/>
            <a:chOff x="-1524" y="-1524"/>
            <a:chExt cx="20123911" cy="2203704"/>
          </a:xfrm>
        </p:grpSpPr>
        <p:sp>
          <p:nvSpPr>
            <p:cNvPr id="187" name="Google Shape;187;p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88" name="Google Shape;188;p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 name="Google Shape;189;p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5">
              <a:alphaModFix/>
            </a:blip>
            <a:stretch>
              <a:fillRect t="-88" b="-88"/>
            </a:stretch>
          </a:blipFill>
          <a:ln>
            <a:noFill/>
          </a:ln>
        </p:spPr>
        <p:txBody>
          <a:bodyPr/>
          <a:lstStyle/>
          <a:p>
            <a:endParaRPr lang="it-IT"/>
          </a:p>
        </p:txBody>
      </p:sp>
      <p:sp>
        <p:nvSpPr>
          <p:cNvPr id="190" name="Google Shape;190;p8"/>
          <p:cNvSpPr txBox="1"/>
          <p:nvPr/>
        </p:nvSpPr>
        <p:spPr>
          <a:xfrm>
            <a:off x="1600200" y="1033831"/>
            <a:ext cx="15430500" cy="8166082"/>
          </a:xfrm>
          <a:prstGeom prst="rect">
            <a:avLst/>
          </a:prstGeom>
          <a:noFill/>
          <a:ln>
            <a:noFill/>
          </a:ln>
        </p:spPr>
        <p:txBody>
          <a:bodyPr spcFirstLastPara="1" wrap="square" lIns="0" tIns="0" rIns="0" bIns="0" anchor="t" anchorCtr="0">
            <a:spAutoFit/>
          </a:bodyPr>
          <a:lstStyle/>
          <a:p>
            <a:pPr marL="0" marR="0" lvl="0" indent="0" algn="just" rtl="0">
              <a:lnSpc>
                <a:spcPct val="209999"/>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xmlns:a="http://schemas.openxmlformats.org/drawingml/2006/main"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Kilo verme isteği çoğu zaman kilo alma korkusuna dönüşür.</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Kilo alma korkusu, yemekten sonra kaygı ve suçluluk duygusuna yol açar = öz yargılama ve davranışlarla ilgili ruh hali dengesizliği.</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34366" lvl="1" indent="-342900" algn="just">
              <a:lnSpc>
                <a:spcPct val="157500"/>
              </a:lnSpc>
              <a:buSzPts val="2400"/>
              <a:buFont typeface="Wingdings" panose="05000000000000000000" pitchFamily="2" charset="2"/>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AN'li kişiler, kompulsif davranışlarla kaygıyı yönetmeye ve öngörülemeyen olaylardan kaçınmaya çalışırlar: yemeklerden önce ve sonra kilo kontrolü (kilo takıntılı bir düşünce haline gelir), aynanın önünde vücut kontrolü, kalori sayma, yemek sırasında ritüeller (yiyecekleri küçük parçalara ayırma, uzun süre pişirme veya çok yavaş yeme gibi).</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xmlns:a="http://schemas.openxmlformats.org/drawingml/2006/main"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400" dirty="0">
                <a:solidFill>
                  <a:schemeClr val="dk1"/>
                </a:solidFill>
                <a:latin typeface="Arial" panose="020B0604020202020204" pitchFamily="34" charset="0"/>
                <a:cs typeface="Arial" panose="020B0604020202020204" pitchFamily="34" charset="0"/>
                <a:sym typeface="Calibri"/>
              </a:rPr>
              <a:t>Kilo almak açlığa yol açar ve kişinin kimliği ve özerkliği (kişisel ilişkiler, içsel tepkiler ve dışsal olaylar) üzerindeki kontrolünü önemli ölçüde kaybetmesi anlamına gelebilir.</a:t>
            </a:r>
            <a:endParaRPr xmlns:a="http://schemas.openxmlformats.org/drawingml/2006/main"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2700" b="0" i="0" u="none" strike="noStrike" cap="none" dirty="0">
              <a:solidFill>
                <a:srgbClr val="000000"/>
              </a:solidFill>
              <a:latin typeface="Arimo"/>
              <a:ea typeface="Arimo"/>
              <a:cs typeface="Arimo"/>
              <a:sym typeface="Arimo"/>
            </a:endParaRPr>
          </a:p>
        </p:txBody>
      </p:sp>
      <p:sp>
        <p:nvSpPr>
          <p:cNvPr id="191" name="Google Shape;191;p8"/>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35625"/>
              </a:lnSpc>
              <a:spcBef>
                <a:spcPts val="0"/>
              </a:spcBef>
              <a:spcAft>
                <a:spcPts val="0"/>
              </a:spcAft>
              <a:buNone/>
            </a:pPr>
            <a:r xmlns:a="http://schemas.openxmlformats.org/drawingml/2006/main">
              <a:rPr lang="tr" sz="5400" dirty="0">
                <a:solidFill>
                  <a:srgbClr val="E98E24"/>
                </a:solidFill>
                <a:sym typeface="Calibri"/>
              </a:rPr>
              <a:t>AN'de mükemmeliyetçilik ve kontrol: evrim</a:t>
            </a:r>
            <a:endParaRPr xmlns:a="http://schemas.openxmlformats.org/drawingml/2006/main" lang="en-US" sz="5400" dirty="0">
              <a:solidFill>
                <a:srgbClr val="E98E24"/>
              </a:solidFill>
            </a:endParaRPr>
          </a:p>
        </p:txBody>
      </p:sp>
    </p:spTree>
  </p:cSld>
  <p:clrMapOvr>
    <a:overrideClrMapping bg1="lt1" tx1="dk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a:extLst>
            <a:ext uri="{FF2B5EF4-FFF2-40B4-BE49-F238E27FC236}">
              <a16:creationId xmlns:a16="http://schemas.microsoft.com/office/drawing/2014/main" id="{FDD6D344-B5AD-EE31-AA33-7848FC09561A}"/>
            </a:ext>
          </a:extLst>
        </p:cNvPr>
        <p:cNvGrpSpPr/>
        <p:nvPr/>
      </p:nvGrpSpPr>
      <p:grpSpPr>
        <a:xfrm>
          <a:off x="0" y="0"/>
          <a:ext cx="0" cy="0"/>
          <a:chOff x="0" y="0"/>
          <a:chExt cx="0" cy="0"/>
        </a:xfrm>
      </p:grpSpPr>
      <p:grpSp>
        <p:nvGrpSpPr>
          <p:cNvPr id="196" name="Google Shape;196;p9">
            <a:extLst>
              <a:ext uri="{FF2B5EF4-FFF2-40B4-BE49-F238E27FC236}">
                <a16:creationId xmlns:a16="http://schemas.microsoft.com/office/drawing/2014/main" id="{94641667-5089-9A3B-20DA-71FBA2B5CA0D}"/>
              </a:ext>
            </a:extLst>
          </p:cNvPr>
          <p:cNvGrpSpPr/>
          <p:nvPr/>
        </p:nvGrpSpPr>
        <p:grpSpPr>
          <a:xfrm>
            <a:off x="-1143" y="9134206"/>
            <a:ext cx="18312195" cy="1166241"/>
            <a:chOff x="-1524" y="-1524"/>
            <a:chExt cx="24416259" cy="1554988"/>
          </a:xfrm>
        </p:grpSpPr>
        <p:sp>
          <p:nvSpPr>
            <p:cNvPr id="197" name="Google Shape;197;p9">
              <a:extLst>
                <a:ext uri="{FF2B5EF4-FFF2-40B4-BE49-F238E27FC236}">
                  <a16:creationId xmlns:a16="http://schemas.microsoft.com/office/drawing/2014/main" id="{E95183C9-6E93-0CDB-0B80-75CC44A97233}"/>
                </a:ext>
              </a:extLst>
            </p:cNvPr>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98" name="Google Shape;198;p9">
              <a:extLst>
                <a:ext uri="{FF2B5EF4-FFF2-40B4-BE49-F238E27FC236}">
                  <a16:creationId xmlns:a16="http://schemas.microsoft.com/office/drawing/2014/main" id="{ABE3369C-8A5D-7C29-5D2E-C6CD6E9AD4BD}"/>
                </a:ext>
              </a:extLst>
            </p:cNvPr>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9" name="Google Shape;199;p9">
            <a:extLst>
              <a:ext uri="{FF2B5EF4-FFF2-40B4-BE49-F238E27FC236}">
                <a16:creationId xmlns:a16="http://schemas.microsoft.com/office/drawing/2014/main" id="{63EF752B-8987-9B39-AA36-D7C4487D11E9}"/>
              </a:ext>
            </a:extLst>
          </p:cNvPr>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00" name="Google Shape;200;p9">
            <a:extLst>
              <a:ext uri="{FF2B5EF4-FFF2-40B4-BE49-F238E27FC236}">
                <a16:creationId xmlns:a16="http://schemas.microsoft.com/office/drawing/2014/main" id="{35645924-5AE8-6A2C-31F4-F7809BE8DCA2}"/>
              </a:ext>
            </a:extLst>
          </p:cNvPr>
          <p:cNvGrpSpPr/>
          <p:nvPr/>
        </p:nvGrpSpPr>
        <p:grpSpPr>
          <a:xfrm rot="-420599">
            <a:off x="3682422" y="9493213"/>
            <a:ext cx="15092934" cy="1652778"/>
            <a:chOff x="-1524" y="-1524"/>
            <a:chExt cx="20123911" cy="2203704"/>
          </a:xfrm>
        </p:grpSpPr>
        <p:sp>
          <p:nvSpPr>
            <p:cNvPr id="201" name="Google Shape;201;p9">
              <a:extLst>
                <a:ext uri="{FF2B5EF4-FFF2-40B4-BE49-F238E27FC236}">
                  <a16:creationId xmlns:a16="http://schemas.microsoft.com/office/drawing/2014/main" id="{DB2BF8CC-7DAD-DEE5-6317-1BF0257D98FA}"/>
                </a:ext>
              </a:extLst>
            </p:cNvPr>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02" name="Google Shape;202;p9">
              <a:extLst>
                <a:ext uri="{FF2B5EF4-FFF2-40B4-BE49-F238E27FC236}">
                  <a16:creationId xmlns:a16="http://schemas.microsoft.com/office/drawing/2014/main" id="{97232328-F8E7-A2D5-2E54-4F06CE578676}"/>
                </a:ext>
              </a:extLst>
            </p:cNvPr>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203;p9">
            <a:extLst>
              <a:ext uri="{FF2B5EF4-FFF2-40B4-BE49-F238E27FC236}">
                <a16:creationId xmlns:a16="http://schemas.microsoft.com/office/drawing/2014/main" id="{30A49D47-D437-9D6F-6C29-7377E8079E79}"/>
              </a:ext>
            </a:extLst>
          </p:cNvPr>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04" name="Google Shape;204;p9">
            <a:extLst>
              <a:ext uri="{FF2B5EF4-FFF2-40B4-BE49-F238E27FC236}">
                <a16:creationId xmlns:a16="http://schemas.microsoft.com/office/drawing/2014/main" id="{AEC7010C-A30C-8E9A-E0D8-691EC1E578F7}"/>
              </a:ext>
            </a:extLst>
          </p:cNvPr>
          <p:cNvSpPr txBox="1"/>
          <p:nvPr/>
        </p:nvSpPr>
        <p:spPr>
          <a:xfrm>
            <a:off x="1745673" y="986730"/>
            <a:ext cx="15521003" cy="7578998"/>
          </a:xfrm>
          <a:prstGeom prst="rect">
            <a:avLst/>
          </a:prstGeom>
          <a:noFill/>
          <a:ln>
            <a:noFill/>
          </a:ln>
        </p:spPr>
        <p:txBody>
          <a:bodyPr spcFirstLastPara="1" wrap="square" lIns="0" tIns="0" rIns="0" bIns="0" anchor="t" anchorCtr="0">
            <a:spAutoFit/>
          </a:bodyPr>
          <a:lstStyle/>
          <a:p>
            <a:pPr marL="0" marR="0" lvl="0" indent="0" algn="just" rtl="0">
              <a:lnSpc>
                <a:spcPct val="170916"/>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xmlns:a="http://schemas.openxmlformats.org/drawingml/2006/main" marL="632688" lvl="1" indent="-316344" algn="just">
              <a:lnSpc>
                <a:spcPct val="170916"/>
              </a:lnSpc>
              <a:buSzPts val="2400"/>
              <a:buFont typeface="Arial"/>
              <a:buChar char="•"/>
            </a:pPr>
            <a:r xmlns:a="http://schemas.openxmlformats.org/drawingml/2006/main">
              <a:rPr lang="tr" sz="2400" b="0" i="0" u="none" strike="noStrike" cap="none" dirty="0" err="1">
                <a:solidFill>
                  <a:srgbClr val="000000"/>
                </a:solidFill>
                <a:latin typeface="Arial" panose="020B0604020202020204" pitchFamily="34" charset="0"/>
                <a:ea typeface="Calibri"/>
                <a:cs typeface="Arial" panose="020B0604020202020204" pitchFamily="34" charset="0"/>
                <a:sym typeface="Calibri"/>
              </a:rPr>
              <a:t>motorizm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 kendi kendine kusma ve müshil ve/veya idrar söktürücü ilaçların yanlış kullanımı </a:t>
            </a:r>
            <a:endParaRPr xmlns:a="http://schemas.openxmlformats.org/drawingml/2006/main" lang="en-US" sz="2400" dirty="0">
              <a:latin typeface="Arial" panose="020B0604020202020204" pitchFamily="34" charset="0"/>
              <a:cs typeface="Arial" panose="020B0604020202020204" pitchFamily="34" charset="0"/>
            </a:endParaRP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gibi </a:t>
            </a:r>
            <a:r xmlns:a="http://schemas.openxmlformats.org/drawingml/2006/main">
              <a:rPr lang="tr" sz="2400" b="1" i="0" u="none" strike="noStrike" cap="none" dirty="0">
                <a:solidFill>
                  <a:srgbClr val="000000"/>
                </a:solidFill>
                <a:latin typeface="Arial" panose="020B0604020202020204" pitchFamily="34" charset="0"/>
                <a:ea typeface="Calibri"/>
                <a:cs typeface="Arial" panose="020B0604020202020204" pitchFamily="34" charset="0"/>
                <a:sym typeface="Calibri"/>
              </a:rPr>
              <a:t>boşaltım davranışlarıyla </a:t>
            </a:r>
            <a:r xmlns:a="http://schemas.openxmlformats.org/drawingml/2006/main">
              <a:rPr lang="tr" sz="2400" b="0" i="0" u="none" strike="noStrike" cap="none" dirty="0">
                <a:solidFill>
                  <a:srgbClr val="000000"/>
                </a:solidFill>
                <a:latin typeface="Arial" panose="020B0604020202020204" pitchFamily="34" charset="0"/>
                <a:ea typeface="Calibri"/>
                <a:cs typeface="Arial" panose="020B0604020202020204" pitchFamily="34" charset="0"/>
                <a:sym typeface="Calibri"/>
              </a:rPr>
              <a:t>hafifletilir .</a:t>
            </a:r>
          </a:p>
          <a:p>
            <a:pPr marL="316344" marR="0" lvl="1" algn="just" rtl="0">
              <a:lnSpc>
                <a:spcPct val="170916"/>
              </a:lnSpc>
              <a:spcBef>
                <a:spcPts val="0"/>
              </a:spcBef>
              <a:spcAft>
                <a:spcPts val="0"/>
              </a:spcAft>
              <a:buClr>
                <a:srgbClr val="000000"/>
              </a:buClr>
              <a:buSzPts val="2400"/>
            </a:pPr>
            <a:endParaRPr lang="en-US" sz="2400" dirty="0">
              <a:latin typeface="Arial" panose="020B0604020202020204" pitchFamily="34" charset="0"/>
              <a:cs typeface="Arial" panose="020B0604020202020204" pitchFamily="34" charset="0"/>
              <a:sym typeface="Calibri"/>
            </a:endParaRPr>
          </a:p>
          <a:p>
            <a:pPr xmlns:a="http://schemas.openxmlformats.org/drawingml/2006/main" marL="632688" marR="0" lvl="1" indent="-316344" algn="just" rtl="0">
              <a:lnSpc>
                <a:spcPct val="170916"/>
              </a:lnSpc>
              <a:spcBef>
                <a:spcPts val="0"/>
              </a:spcBef>
              <a:spcAft>
                <a:spcPts val="0"/>
              </a:spcAft>
              <a:buClr>
                <a:srgbClr val="000000"/>
              </a:buClr>
              <a:buSzPts val="2400"/>
              <a:buFont typeface="Arial"/>
              <a:buChar char="•"/>
            </a:pPr>
            <a:r xmlns:a="http://schemas.openxmlformats.org/drawingml/2006/main">
              <a:rPr lang="tr" sz="2400" dirty="0">
                <a:latin typeface="Arial" panose="020B0604020202020204" pitchFamily="34" charset="0"/>
                <a:cs typeface="Arial" panose="020B0604020202020204" pitchFamily="34" charset="0"/>
                <a:sym typeface="Calibri"/>
              </a:rPr>
              <a:t>Aşırı kilo kaybı kız çocuklarında büyüme geriliğine ve adet düzensizliğine yol açabilir.</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xmlns:a="http://schemas.openxmlformats.org/drawingml/2006/main" marL="632688" marR="0" lvl="1" indent="-316344" algn="just" rtl="0">
              <a:lnSpc>
                <a:spcPct val="170916"/>
              </a:lnSpc>
              <a:spcBef>
                <a:spcPts val="0"/>
              </a:spcBef>
              <a:spcAft>
                <a:spcPts val="0"/>
              </a:spcAft>
              <a:buClr>
                <a:srgbClr val="000000"/>
              </a:buClr>
              <a:buSzPts val="2400"/>
              <a:buFont typeface="Arial"/>
              <a:buChar char="•"/>
            </a:pPr>
            <a:r xmlns:a="http://schemas.openxmlformats.org/drawingml/2006/main">
              <a:rPr lang="tr" sz="2400" dirty="0">
                <a:latin typeface="Arial" panose="020B0604020202020204" pitchFamily="34" charset="0"/>
                <a:cs typeface="Arial" panose="020B0604020202020204" pitchFamily="34" charset="0"/>
                <a:sym typeface="Calibri"/>
              </a:rPr>
              <a:t>Tüm belirtiler, kilo kaybının devam etmesi ve hem fiziksel hem de ruhsal sağlığın bozulmasıyla daha da kötüleşme eğilimindedir.</a:t>
            </a:r>
            <a:endParaRPr xmlns:a="http://schemas.openxmlformats.org/drawingml/2006/main"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xmlns:a="http://schemas.openxmlformats.org/drawingml/2006/main" marL="632688" marR="0" lvl="1" indent="-316344" algn="just" rtl="0">
              <a:lnSpc>
                <a:spcPct val="170916"/>
              </a:lnSpc>
              <a:spcBef>
                <a:spcPts val="0"/>
              </a:spcBef>
              <a:spcAft>
                <a:spcPts val="0"/>
              </a:spcAft>
              <a:buClr>
                <a:srgbClr val="000000"/>
              </a:buClr>
              <a:buSzPts val="2400"/>
              <a:buFont typeface="Arial"/>
              <a:buChar char="•"/>
            </a:pPr>
            <a:r xmlns:a="http://schemas.openxmlformats.org/drawingml/2006/main">
              <a:rPr lang="tr" sz="2400" i="1" dirty="0">
                <a:latin typeface="Arial" panose="020B0604020202020204" pitchFamily="34" charset="0"/>
                <a:cs typeface="Arial" panose="020B0604020202020204" pitchFamily="34" charset="0"/>
                <a:sym typeface="Calibri"/>
              </a:rPr>
              <a:t>Olumsuz yargılar, eleştiriler ve aile içi çatışmalar bozukluğun sürmesine katkıda bulunabilir.</a:t>
            </a:r>
            <a:endParaRPr xmlns:a="http://schemas.openxmlformats.org/drawingml/2006/main" sz="2400" i="1"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xmlns:a="http://schemas.openxmlformats.org/drawingml/2006/main" marL="632688" marR="0" lvl="1" indent="-316344" algn="just" rtl="0">
              <a:lnSpc>
                <a:spcPct val="170916"/>
              </a:lnSpc>
              <a:spcBef>
                <a:spcPts val="0"/>
              </a:spcBef>
              <a:spcAft>
                <a:spcPts val="0"/>
              </a:spcAft>
              <a:buClr>
                <a:srgbClr val="000000"/>
              </a:buClr>
              <a:buSzPts val="2400"/>
              <a:buFont typeface="Arial"/>
              <a:buChar char="•"/>
            </a:pPr>
            <a:r xmlns:a="http://schemas.openxmlformats.org/drawingml/2006/main">
              <a:rPr lang="tr" sz="2400" b="1" dirty="0">
                <a:latin typeface="Arial" panose="020B0604020202020204" pitchFamily="34" charset="0"/>
                <a:cs typeface="Arial" panose="020B0604020202020204" pitchFamily="34" charset="0"/>
                <a:sym typeface="Calibri"/>
              </a:rPr>
              <a:t>ego-sintonik </a:t>
            </a:r>
            <a:r xmlns:a="http://schemas.openxmlformats.org/drawingml/2006/main">
              <a:rPr lang="tr" sz="2400" dirty="0">
                <a:latin typeface="Arial" panose="020B0604020202020204" pitchFamily="34" charset="0"/>
                <a:cs typeface="Arial" panose="020B0604020202020204" pitchFamily="34" charset="0"/>
                <a:sym typeface="Calibri"/>
              </a:rPr>
              <a:t>olarak algılanıyorsa, semptomlar bireyin kimliğinin bir parçası haline gelebilir.</a:t>
            </a:r>
            <a:r xmlns:a="http://schemas.openxmlformats.org/drawingml/2006/main">
              <a:rPr lang="tr" sz="2400" dirty="0">
                <a:latin typeface="Arial" panose="020B0604020202020204" pitchFamily="34" charset="0"/>
                <a:cs typeface="Arial" panose="020B0604020202020204" pitchFamily="34" charset="0"/>
                <a:sym typeface="Calibri"/>
              </a:rPr>
              <a:t> </a:t>
            </a:r>
            <a:endParaRPr xmlns:a="http://schemas.openxmlformats.org/drawingml/2006/main" sz="2400" dirty="0">
              <a:latin typeface="Arial" panose="020B0604020202020204" pitchFamily="34" charset="0"/>
              <a:cs typeface="Arial" panose="020B0604020202020204" pitchFamily="34" charset="0"/>
            </a:endParaRPr>
          </a:p>
        </p:txBody>
      </p:sp>
      <p:sp>
        <p:nvSpPr>
          <p:cNvPr id="2" name="Google Shape;191;p8">
            <a:extLst>
              <a:ext uri="{FF2B5EF4-FFF2-40B4-BE49-F238E27FC236}">
                <a16:creationId xmlns:a16="http://schemas.microsoft.com/office/drawing/2014/main" id="{69882634-DB70-95E2-975E-CAFD89637BD5}"/>
              </a:ext>
            </a:extLst>
          </p:cNvPr>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35625"/>
              </a:lnSpc>
              <a:spcBef>
                <a:spcPts val="0"/>
              </a:spcBef>
              <a:spcAft>
                <a:spcPts val="0"/>
              </a:spcAft>
              <a:buNone/>
            </a:pPr>
            <a:r xmlns:a="http://schemas.openxmlformats.org/drawingml/2006/main">
              <a:rPr lang="tr" sz="5400" dirty="0">
                <a:solidFill>
                  <a:srgbClr val="E98E24"/>
                </a:solidFill>
                <a:sym typeface="Calibri"/>
              </a:rPr>
              <a:t>AN: komplikasyonlar</a:t>
            </a:r>
            <a:endParaRPr xmlns:a="http://schemas.openxmlformats.org/drawingml/2006/main" lang="en-US" sz="5400" dirty="0">
              <a:solidFill>
                <a:srgbClr val="E98E24"/>
              </a:solidFill>
            </a:endParaRPr>
          </a:p>
        </p:txBody>
      </p:sp>
    </p:spTree>
    <p:extLst>
      <p:ext uri="{BB962C8B-B14F-4D97-AF65-F5344CB8AC3E}">
        <p14:creationId xmlns:p14="http://schemas.microsoft.com/office/powerpoint/2010/main" val="2876117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grpSp>
        <p:nvGrpSpPr>
          <p:cNvPr id="236" name="Google Shape;236;p12"/>
          <p:cNvGrpSpPr/>
          <p:nvPr/>
        </p:nvGrpSpPr>
        <p:grpSpPr>
          <a:xfrm>
            <a:off x="-1143" y="9134206"/>
            <a:ext cx="18312195" cy="1166241"/>
            <a:chOff x="-1524" y="-1524"/>
            <a:chExt cx="24416259" cy="1554988"/>
          </a:xfrm>
        </p:grpSpPr>
        <p:sp>
          <p:nvSpPr>
            <p:cNvPr id="237" name="Google Shape;237;p1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38" name="Google Shape;238;p1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9" name="Google Shape;239;p1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40" name="Google Shape;240;p12"/>
          <p:cNvGrpSpPr/>
          <p:nvPr/>
        </p:nvGrpSpPr>
        <p:grpSpPr>
          <a:xfrm rot="-420599">
            <a:off x="3682422" y="9493213"/>
            <a:ext cx="15092934" cy="1652778"/>
            <a:chOff x="-1524" y="-1524"/>
            <a:chExt cx="20123911" cy="2203704"/>
          </a:xfrm>
        </p:grpSpPr>
        <p:sp>
          <p:nvSpPr>
            <p:cNvPr id="241" name="Google Shape;241;p1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42" name="Google Shape;242;p1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3" name="Google Shape;243;p1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44" name="Google Shape;244;p12"/>
          <p:cNvSpPr txBox="1"/>
          <p:nvPr/>
        </p:nvSpPr>
        <p:spPr>
          <a:xfrm>
            <a:off x="2204573" y="1526090"/>
            <a:ext cx="15179274" cy="6786473"/>
          </a:xfrm>
          <a:prstGeom prst="rect">
            <a:avLst/>
          </a:prstGeom>
          <a:noFill/>
          <a:ln>
            <a:noFill/>
          </a:ln>
        </p:spPr>
        <p:txBody>
          <a:bodyPr spcFirstLastPara="1" wrap="square" lIns="0" tIns="0" rIns="0" bIns="0" anchor="t" anchorCtr="0">
            <a:spAutoFit/>
          </a:bodyPr>
          <a:lstStyle/>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Yiyecekleri saklama ve başkalarıyla yemek yemekten kaçınma eğilimi.</a:t>
            </a:r>
            <a:endParaRPr xmlns:a="http://schemas.openxmlformats.org/drawingml/2006/main" sz="2800" dirty="0">
              <a:latin typeface="Arial" panose="020B0604020202020204" pitchFamily="34" charset="0"/>
              <a:cs typeface="Arial" panose="020B0604020202020204" pitchFamily="34" charset="0"/>
            </a:endParaRP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Öğün atlamak </a:t>
            </a:r>
            <a:r xmlns:a="http://schemas.openxmlformats.org/drawingml/2006/main">
              <a:rPr lang="tr" sz="2800" dirty="0">
                <a:latin typeface="Arial" panose="020B0604020202020204" pitchFamily="34" charset="0"/>
                <a:ea typeface="Calibri"/>
                <a:cs typeface="Arial" panose="020B0604020202020204" pitchFamily="34" charset="0"/>
                <a:sym typeface="Calibri"/>
              </a:rPr>
              <a:t>ve/veya </a:t>
            </a: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tüm besin gruplarını (örneğin karbonhidratlar, yağlar) tamamen bırakmak.</a:t>
            </a:r>
            <a:endParaRPr xmlns:a="http://schemas.openxmlformats.org/drawingml/2006/main" sz="2800" dirty="0">
              <a:latin typeface="Arial" panose="020B0604020202020204" pitchFamily="34" charset="0"/>
              <a:cs typeface="Arial" panose="020B0604020202020204" pitchFamily="34" charset="0"/>
            </a:endParaRP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Yemeklerden hemen sonra banyoda uzun süre kalmak, aşırı fiziksel aktivite </a:t>
            </a:r>
            <a:endParaRPr xmlns:a="http://schemas.openxmlformats.org/drawingml/2006/main" sz="2800" dirty="0">
              <a:latin typeface="Arial" panose="020B0604020202020204" pitchFamily="34" charset="0"/>
              <a:cs typeface="Arial" panose="020B0604020202020204" pitchFamily="34" charset="0"/>
            </a:endParaRPr>
            <a:r xmlns:a="http://schemas.openxmlformats.org/drawingml/2006/main">
              <a:rPr lang="tr" sz="2800" dirty="0">
                <a:latin typeface="Arial" panose="020B0604020202020204" pitchFamily="34" charset="0"/>
                <a:ea typeface="Calibri"/>
                <a:cs typeface="Arial" panose="020B0604020202020204" pitchFamily="34" charset="0"/>
                <a:sym typeface="Calibri"/>
              </a:rPr>
              <a:t>.</a:t>
            </a: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800" b="1" i="0" u="none" strike="noStrike" cap="none" dirty="0">
                <a:solidFill>
                  <a:srgbClr val="000000"/>
                </a:solidFill>
                <a:latin typeface="Arial" panose="020B0604020202020204" pitchFamily="34" charset="0"/>
                <a:ea typeface="Calibri"/>
                <a:cs typeface="Arial" panose="020B0604020202020204" pitchFamily="34" charset="0"/>
                <a:sym typeface="Calibri"/>
              </a:rPr>
              <a:t>uyku düzeninde bozulmalar </a:t>
            </a: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gibi duygusal ve davranışsal değişiklikler görülebilir .</a:t>
            </a: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800" b="1" i="0" u="none" strike="noStrike" cap="none" dirty="0">
                <a:solidFill>
                  <a:srgbClr val="000000"/>
                </a:solidFill>
                <a:latin typeface="Arial" panose="020B0604020202020204" pitchFamily="34" charset="0"/>
                <a:ea typeface="Calibri"/>
                <a:cs typeface="Arial" panose="020B0604020202020204" pitchFamily="34" charset="0"/>
                <a:sym typeface="Calibri"/>
              </a:rPr>
              <a:t>Akademik ve Atletik Aşırı Bağlılık: </a:t>
            </a: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Okula ve spora yoğun bağlılık, genellikle başlangıçtaki performansın korunması. </a:t>
            </a:r>
            <a:r xmlns:a="http://schemas.openxmlformats.org/drawingml/2006/main">
              <a:rPr lang="tr" sz="2800" b="1" i="0" u="none" strike="noStrike" cap="none" dirty="0">
                <a:solidFill>
                  <a:srgbClr val="000000"/>
                </a:solidFill>
                <a:latin typeface="Arial" panose="020B0604020202020204" pitchFamily="34" charset="0"/>
                <a:ea typeface="Calibri"/>
                <a:cs typeface="Arial" panose="020B0604020202020204" pitchFamily="34" charset="0"/>
                <a:sym typeface="Calibri"/>
              </a:rPr>
              <a:t>Başarısızlığa veya akademik aksaklıklara karşı düşük tolerans. </a:t>
            </a:r>
            <a:r xmlns:a="http://schemas.openxmlformats.org/drawingml/2006/main">
              <a:rPr lang="tr" sz="2800" b="1" i="0" u="none" strike="noStrike" cap="none" dirty="0">
                <a:solidFill>
                  <a:srgbClr val="000000"/>
                </a:solidFill>
                <a:latin typeface="Arial" panose="020B0604020202020204" pitchFamily="34" charset="0"/>
                <a:ea typeface="Calibri"/>
                <a:cs typeface="Arial" panose="020B0604020202020204" pitchFamily="34" charset="0"/>
                <a:sym typeface="Calibri"/>
              </a:rPr>
              <a:t>Son aşamalarda performansta giderek artan düşüş </a:t>
            </a:r>
            <a:endParaRPr xmlns:a="http://schemas.openxmlformats.org/drawingml/2006/main" lang="en-US" sz="2800" b="1" dirty="0">
              <a:latin typeface="Arial" panose="020B0604020202020204" pitchFamily="34" charset="0"/>
              <a:ea typeface="Calibri"/>
              <a:cs typeface="Arial" panose="020B0604020202020204" pitchFamily="34" charset="0"/>
            </a:endParaRPr>
            <a:r xmlns:a="http://schemas.openxmlformats.org/drawingml/2006/main">
              <a:rPr lang="tr" sz="2800" b="1" dirty="0">
                <a:latin typeface="Arial" panose="020B0604020202020204" pitchFamily="34" charset="0"/>
                <a:ea typeface="Calibri"/>
                <a:cs typeface="Arial" panose="020B0604020202020204" pitchFamily="34" charset="0"/>
                <a:sym typeface="Calibri"/>
              </a:rPr>
              <a:t>.</a:t>
            </a:r>
          </a:p>
          <a:p>
            <a:pPr xmlns:a="http://schemas.openxmlformats.org/drawingml/2006/main"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xmlns:a="http://schemas.openxmlformats.org/drawingml/2006/main">
              <a:rPr lang="tr" sz="2800" b="1" i="0" u="none" strike="noStrike" cap="none" dirty="0">
                <a:solidFill>
                  <a:srgbClr val="000000"/>
                </a:solidFill>
                <a:latin typeface="Arial" panose="020B0604020202020204" pitchFamily="34" charset="0"/>
                <a:ea typeface="Calibri"/>
                <a:cs typeface="Arial" panose="020B0604020202020204" pitchFamily="34" charset="0"/>
                <a:sym typeface="Calibri"/>
              </a:rPr>
              <a:t>Hidrasyon Sorunları: </a:t>
            </a:r>
            <a:r xmlns:a="http://schemas.openxmlformats.org/drawingml/2006/main">
              <a:rPr lang="tr" sz="2800" b="0" i="0" u="none" strike="noStrike" cap="none" dirty="0">
                <a:solidFill>
                  <a:srgbClr val="000000"/>
                </a:solidFill>
                <a:latin typeface="Arial" panose="020B0604020202020204" pitchFamily="34" charset="0"/>
                <a:ea typeface="Calibri"/>
                <a:cs typeface="Arial" panose="020B0604020202020204" pitchFamily="34" charset="0"/>
                <a:sym typeface="Calibri"/>
              </a:rPr>
              <a:t>Aşırı su tüketimi veya kasıtlı dehidratasyon.</a:t>
            </a:r>
            <a:endParaRPr xmlns:a="http://schemas.openxmlformats.org/drawingml/2006/main" lang="en-US" sz="2800" dirty="0">
              <a:latin typeface="Arial" panose="020B0604020202020204" pitchFamily="34" charset="0"/>
              <a:ea typeface="Calibri"/>
              <a:cs typeface="Arial" panose="020B0604020202020204" pitchFamily="34" charset="0"/>
            </a:endParaRPr>
          </a:p>
        </p:txBody>
      </p:sp>
      <p:sp>
        <p:nvSpPr>
          <p:cNvPr id="245" name="Google Shape;245;p12"/>
          <p:cNvSpPr txBox="1"/>
          <p:nvPr/>
        </p:nvSpPr>
        <p:spPr>
          <a:xfrm>
            <a:off x="3092335" y="220342"/>
            <a:ext cx="11488189" cy="1238159"/>
          </a:xfrm>
          <a:prstGeom prst="rect">
            <a:avLst/>
          </a:prstGeom>
          <a:noFill/>
          <a:ln>
            <a:noFill/>
          </a:ln>
        </p:spPr>
        <p:txBody>
          <a:bodyPr spcFirstLastPara="1" wrap="square" lIns="0" tIns="0" rIns="0" bIns="0" anchor="t" anchorCtr="0">
            <a:spAutoFit/>
          </a:bodyPr>
          <a:lstStyle/>
          <a:p>
            <a:pPr xmlns:a="http://schemas.openxmlformats.org/drawingml/2006/main" marL="0" marR="0" lvl="0" indent="0" algn="ctr" rtl="0">
              <a:lnSpc>
                <a:spcPct val="148718"/>
              </a:lnSpc>
              <a:spcBef>
                <a:spcPts val="0"/>
              </a:spcBef>
              <a:spcAft>
                <a:spcPts val="0"/>
              </a:spcAft>
              <a:buNone/>
            </a:pPr>
            <a:r xmlns:a="http://schemas.openxmlformats.org/drawingml/2006/main">
              <a:rPr lang="tr" sz="5400" dirty="0">
                <a:solidFill>
                  <a:srgbClr val="E98E24"/>
                </a:solidFill>
                <a:sym typeface="Calibri"/>
              </a:rPr>
              <a:t>Şüpheli gözlemler</a:t>
            </a:r>
            <a:endParaRPr xmlns:a="http://schemas.openxmlformats.org/drawingml/2006/main" sz="5400" dirty="0">
              <a:solidFill>
                <a:srgbClr val="E98E24"/>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386</TotalTime>
  <Words>2332</Words>
  <Application>Microsoft Macintosh PowerPoint</Application>
  <PresentationFormat>Personalizzato</PresentationFormat>
  <Paragraphs>190</Paragraphs>
  <Slides>26</Slides>
  <Notes>26</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26</vt:i4>
      </vt:variant>
    </vt:vector>
  </HeadingPairs>
  <TitlesOfParts>
    <vt:vector size="31" baseType="lpstr">
      <vt:lpstr>Arial</vt:lpstr>
      <vt:lpstr>Arimo</vt:lpstr>
      <vt:lpstr>Calibri</vt:lpstr>
      <vt:lpstr>Wingdings</vt:lpstr>
      <vt:lpstr>Office Theme</vt:lpstr>
      <vt:lpstr>Presentazione standard di PowerPoint</vt:lpstr>
      <vt:lpstr>General information</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cp:lastModifiedBy>Fabiola Panvino</cp:lastModifiedBy>
  <cp:revision>16</cp:revision>
  <dcterms:created xsi:type="dcterms:W3CDTF">2006-08-16T00:00:00Z</dcterms:created>
  <dcterms:modified xsi:type="dcterms:W3CDTF">2025-10-02T07:22:22Z</dcterms:modified>
</cp:coreProperties>
</file>